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58" r:id="rId2"/>
    <p:sldId id="530" r:id="rId3"/>
    <p:sldId id="258" r:id="rId4"/>
    <p:sldId id="517" r:id="rId5"/>
    <p:sldId id="261" r:id="rId6"/>
    <p:sldId id="362" r:id="rId7"/>
    <p:sldId id="363" r:id="rId8"/>
    <p:sldId id="509" r:id="rId9"/>
    <p:sldId id="521" r:id="rId10"/>
    <p:sldId id="525" r:id="rId11"/>
    <p:sldId id="526" r:id="rId12"/>
    <p:sldId id="527" r:id="rId13"/>
    <p:sldId id="455" r:id="rId14"/>
    <p:sldId id="454" r:id="rId15"/>
    <p:sldId id="528" r:id="rId16"/>
    <p:sldId id="259" r:id="rId17"/>
    <p:sldId id="449" r:id="rId18"/>
    <p:sldId id="291" r:id="rId19"/>
    <p:sldId id="294" r:id="rId20"/>
    <p:sldId id="295" r:id="rId21"/>
    <p:sldId id="532" r:id="rId22"/>
    <p:sldId id="531" r:id="rId23"/>
    <p:sldId id="321" r:id="rId24"/>
    <p:sldId id="290" r:id="rId25"/>
    <p:sldId id="537" r:id="rId26"/>
    <p:sldId id="265" r:id="rId27"/>
    <p:sldId id="266" r:id="rId28"/>
    <p:sldId id="268" r:id="rId29"/>
    <p:sldId id="536" r:id="rId30"/>
    <p:sldId id="542" r:id="rId31"/>
    <p:sldId id="540" r:id="rId32"/>
    <p:sldId id="541" r:id="rId33"/>
    <p:sldId id="534" r:id="rId34"/>
    <p:sldId id="535" r:id="rId35"/>
    <p:sldId id="538" r:id="rId36"/>
    <p:sldId id="513" r:id="rId37"/>
    <p:sldId id="539" r:id="rId38"/>
    <p:sldId id="304" r:id="rId39"/>
    <p:sldId id="262" r:id="rId40"/>
    <p:sldId id="292" r:id="rId41"/>
    <p:sldId id="514" r:id="rId42"/>
    <p:sldId id="523" r:id="rId43"/>
    <p:sldId id="315" r:id="rId44"/>
    <p:sldId id="515" r:id="rId45"/>
    <p:sldId id="516" r:id="rId4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4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33" autoAdjust="0"/>
    <p:restoredTop sz="95685"/>
  </p:normalViewPr>
  <p:slideViewPr>
    <p:cSldViewPr snapToGrid="0" snapToObjects="1" showGuides="1">
      <p:cViewPr varScale="1">
        <p:scale>
          <a:sx n="111" d="100"/>
          <a:sy n="111" d="100"/>
        </p:scale>
        <p:origin x="1440" y="200"/>
      </p:cViewPr>
      <p:guideLst>
        <p:guide orient="horz" pos="2183"/>
        <p:guide pos="3423"/>
      </p:guideLst>
    </p:cSldViewPr>
  </p:slideViewPr>
  <p:outlineViewPr>
    <p:cViewPr>
      <p:scale>
        <a:sx n="33" d="100"/>
        <a:sy n="33" d="100"/>
      </p:scale>
      <p:origin x="0" y="-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DC65CD-64CB-8849-B676-7AA0961286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63C3C-94C9-D247-8032-B10856FB328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E0B69F-F808-1A4E-BF19-C36FC28F0FFE}" type="datetimeFigureOut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DC22EF4-D1A0-B24F-9A81-F2DF9297B4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36AAB90-14C8-6745-B0F1-862FEC1C4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BF614-26E4-CF4F-8080-F31CFB4AD4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DDD50-94BC-D34D-820A-127BCDE8B9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6A8A7C1-D14B-934C-84A6-84A691169E9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520129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8A7C1-D14B-934C-84A6-84A691169E9C}" type="slidenum">
              <a:rPr lang="en-US" altLang="tr-TR" smtClean="0"/>
              <a:pPr>
                <a:defRPr/>
              </a:pPr>
              <a:t>1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518726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74474-8C7D-7164-B03F-3CE6AE4D2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543622-45FE-CE98-D501-59B68278A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3F2DB0-8603-DF69-3F2C-B45F070E7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C9707-87BB-5A88-0C6D-D2E7497AE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A8A7C1-D14B-934C-84A6-84A691169E9C}" type="slidenum">
              <a:rPr kumimoji="0" lang="en-US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056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46937-7101-77F3-0C51-08C54AB07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B07262-EE13-99B7-3FF4-E01905144B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7E2795-CC93-DC86-F063-8BC1CE6A8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8F30D-C2AE-33F8-A8B2-01A5C34349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8A7C1-D14B-934C-84A6-84A691169E9C}" type="slidenum">
              <a:rPr lang="en-US" altLang="tr-TR" smtClean="0"/>
              <a:pPr>
                <a:defRPr/>
              </a:pPr>
              <a:t>37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047995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dirty="0">
              <a:latin typeface="Calibri" charset="0"/>
              <a:ea typeface="MS PGothic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75F8A1A-C3E9-4747-A268-B571381F6EEE}" type="slidenum">
              <a:rPr lang="en-US">
                <a:solidFill>
                  <a:srgbClr val="000000"/>
                </a:solidFill>
                <a:latin typeface="Calibri" charset="0"/>
              </a:rPr>
              <a:pPr/>
              <a:t>43</a:t>
            </a:fld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64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>
            <a:extLst>
              <a:ext uri="{FF2B5EF4-FFF2-40B4-BE49-F238E27FC236}">
                <a16:creationId xmlns:a16="http://schemas.microsoft.com/office/drawing/2014/main" id="{869BF284-82A0-964E-B33F-3EEC680839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2" name="Notes Placeholder 2">
            <a:extLst>
              <a:ext uri="{FF2B5EF4-FFF2-40B4-BE49-F238E27FC236}">
                <a16:creationId xmlns:a16="http://schemas.microsoft.com/office/drawing/2014/main" id="{E85A1518-E308-0D47-B58D-A661251CC2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/>
          </a:p>
        </p:txBody>
      </p:sp>
      <p:sp>
        <p:nvSpPr>
          <p:cNvPr id="107523" name="Slide Number Placeholder 3">
            <a:extLst>
              <a:ext uri="{FF2B5EF4-FFF2-40B4-BE49-F238E27FC236}">
                <a16:creationId xmlns:a16="http://schemas.microsoft.com/office/drawing/2014/main" id="{3BCC6102-3B98-F748-955A-6A675CCC9A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2312895-2CE4-F342-86C3-3CF38252E255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44</a:t>
            </a:fld>
            <a:endParaRPr lang="en-US" altLang="tr-TR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D175E-0AE9-41AD-A51D-E774FE32E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70397F-A278-62E6-230C-32E21219DE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E46CF2-4AA5-E705-D81A-A29DB51DF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14B5D-EC5F-4C0A-5247-426531199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A8A7C1-D14B-934C-84A6-84A691169E9C}" type="slidenum">
              <a:rPr kumimoji="0" lang="en-US" alt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775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>
            <a:extLst>
              <a:ext uri="{FF2B5EF4-FFF2-40B4-BE49-F238E27FC236}">
                <a16:creationId xmlns:a16="http://schemas.microsoft.com/office/drawing/2014/main" id="{99163C4F-3116-5641-B441-521C7B06C3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Notes Placeholder 2">
            <a:extLst>
              <a:ext uri="{FF2B5EF4-FFF2-40B4-BE49-F238E27FC236}">
                <a16:creationId xmlns:a16="http://schemas.microsoft.com/office/drawing/2014/main" id="{A8E76A07-E7D0-9D43-BCCC-0E18E20ECD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tr-TR" dirty="0"/>
              <a:t>The sky it red because the shorter wavelengths (blue </a:t>
            </a:r>
            <a:r>
              <a:rPr lang="en-US" altLang="tr-TR"/>
              <a:t>and red) </a:t>
            </a:r>
            <a:r>
              <a:rPr lang="en-US" altLang="tr-TR" dirty="0"/>
              <a:t>have been absorbed or scattered as light travels a long way through the atmosphere before it scatters off the clouds. </a:t>
            </a:r>
          </a:p>
        </p:txBody>
      </p:sp>
      <p:sp>
        <p:nvSpPr>
          <p:cNvPr id="93187" name="Slide Number Placeholder 3">
            <a:extLst>
              <a:ext uri="{FF2B5EF4-FFF2-40B4-BE49-F238E27FC236}">
                <a16:creationId xmlns:a16="http://schemas.microsoft.com/office/drawing/2014/main" id="{5B82514A-4DEF-6141-9611-424AFBCA8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CAD2B61-0B35-B74D-A9FA-7DEC43DE7B2A}" type="slidenum">
              <a:rPr lang="en-US" altLang="tr-TR"/>
              <a:pPr/>
              <a:t>7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370222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8A7C1-D14B-934C-84A6-84A691169E9C}" type="slidenum">
              <a:rPr lang="en-US" altLang="tr-TR" smtClean="0"/>
              <a:pPr>
                <a:defRPr/>
              </a:pPr>
              <a:t>8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32504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8A7C1-D14B-934C-84A6-84A691169E9C}" type="slidenum">
              <a:rPr lang="en-US" altLang="tr-TR" smtClean="0"/>
              <a:pPr>
                <a:defRPr/>
              </a:pPr>
              <a:t>13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708435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8A7C1-D14B-934C-84A6-84A691169E9C}" type="slidenum">
              <a:rPr lang="en-US" altLang="tr-TR" smtClean="0"/>
              <a:pPr>
                <a:defRPr/>
              </a:pPr>
              <a:t>14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82743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8A7C1-D14B-934C-84A6-84A691169E9C}" type="slidenum">
              <a:rPr lang="en-US" altLang="tr-TR" smtClean="0"/>
              <a:pPr>
                <a:defRPr/>
              </a:pPr>
              <a:t>16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323484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the second derivative of E on the board and show that if we can neglect the second derivative then A(z+</a:t>
            </a:r>
            <a:r>
              <a:rPr lang="el-GR" dirty="0"/>
              <a:t>Δ</a:t>
            </a:r>
            <a:r>
              <a:rPr lang="en-US" dirty="0"/>
              <a:t>z)=A(z)+something</a:t>
            </a:r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A8A7C1-D14B-934C-84A6-84A691169E9C}" type="slidenum">
              <a:rPr lang="en-US" altLang="tr-TR" smtClean="0"/>
              <a:pPr>
                <a:defRPr/>
              </a:pPr>
              <a:t>17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94771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1961E-C2B0-E1AA-C005-073BBCA6C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BB1498-E392-A092-3059-B0E7A2E17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C5E6B4-4728-ABD1-A506-A516C0CEA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37B5F-AFC9-EA14-130F-77B38418D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21EDD-FD83-BC41-B83D-609CE979D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6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3A796-FC17-DE4D-9949-2E82FDD9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7154F-C1A8-4446-8C48-CE7E68838805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EA9EB-28C5-434E-BC7D-185C1E9FF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C61D9-C068-6B4D-A029-F1793B68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30168-CBBC-E442-A923-EE372C138AC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870417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DD115-7BEF-3948-8EFA-81D91372B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6B7FF-559A-804E-ADDD-8C46895954B0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359D3-1FE0-6148-B957-3ACFD3C75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8A811-7B52-614A-8112-6DD3FD7CC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6D5AC-3843-5C4B-89B4-A43B8A4648AB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76591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883CE-9184-5645-A440-480F81C4D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47F1A-8E9F-494D-95CD-3A7B672D4409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497A8-C4C1-3E44-83C2-26B8E781D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3F4A0-2E96-6544-96F8-4360A0C29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A9A52-D938-4146-A5C5-C285A9FA2D42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157338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57200" y="387350"/>
            <a:ext cx="8229600" cy="8636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defRPr sz="3150" spc="-32">
                <a:solidFill>
                  <a:srgbClr val="000000"/>
                </a:solidFill>
                <a:latin typeface="Canela Bold"/>
                <a:ea typeface="Canela Bold"/>
                <a:cs typeface="Canela Bold"/>
                <a:sym typeface="Canela Bold"/>
              </a:defRPr>
            </a:lvl1pPr>
          </a:lstStyle>
          <a:p>
            <a:r>
              <a:t>Slide Title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2006600"/>
            <a:ext cx="8230716" cy="4241800"/>
          </a:xfrm>
          <a:prstGeom prst="rect">
            <a:avLst/>
          </a:prstGeom>
        </p:spPr>
        <p:txBody>
          <a:bodyPr/>
          <a:lstStyle>
            <a:lvl1pPr marL="204788" indent="-204788" defTabSz="914377">
              <a:lnSpc>
                <a:spcPct val="90000"/>
              </a:lnSpc>
              <a:spcBef>
                <a:spcPts val="900"/>
              </a:spcBef>
              <a:buSzPct val="150000"/>
              <a:defRPr sz="165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409575" indent="-204788" defTabSz="914377">
              <a:lnSpc>
                <a:spcPct val="90000"/>
              </a:lnSpc>
              <a:spcBef>
                <a:spcPts val="900"/>
              </a:spcBef>
              <a:buSzPct val="150000"/>
              <a:defRPr sz="165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614363" indent="-204788" defTabSz="914377">
              <a:lnSpc>
                <a:spcPct val="90000"/>
              </a:lnSpc>
              <a:spcBef>
                <a:spcPts val="900"/>
              </a:spcBef>
              <a:buSzPct val="150000"/>
              <a:defRPr sz="165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819150" indent="-204788" defTabSz="914377">
              <a:lnSpc>
                <a:spcPct val="90000"/>
              </a:lnSpc>
              <a:spcBef>
                <a:spcPts val="900"/>
              </a:spcBef>
              <a:buSzPct val="150000"/>
              <a:defRPr sz="165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1023938" indent="-204788" defTabSz="914377">
              <a:lnSpc>
                <a:spcPct val="90000"/>
              </a:lnSpc>
              <a:spcBef>
                <a:spcPts val="900"/>
              </a:spcBef>
              <a:buSzPct val="150000"/>
              <a:defRPr sz="1650">
                <a:solidFill>
                  <a:srgbClr val="000000"/>
                </a:solidFill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7200" y="1192324"/>
            <a:ext cx="8229601" cy="416307"/>
          </a:xfrm>
          <a:prstGeom prst="rect">
            <a:avLst/>
          </a:prstGeom>
        </p:spPr>
        <p:txBody>
          <a:bodyPr/>
          <a:lstStyle>
            <a:lvl1pPr marL="0" indent="0" algn="ctr" defTabSz="309563">
              <a:spcBef>
                <a:spcPts val="0"/>
              </a:spcBef>
              <a:buSzTx/>
              <a:buNone/>
              <a:defRPr sz="1650" spc="-17">
                <a:solidFill>
                  <a:srgbClr val="000000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99134" y="6350000"/>
            <a:ext cx="145733" cy="21463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93653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9350A-CBAF-464E-8620-19A7D189C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15F9F-DA91-FA43-A890-D3C4D746A3B7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99CB5-CF98-D545-81D8-2DE07BD5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EFF8A-1287-8241-B86F-4ECD1591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0C267-83B9-114E-B815-0561BED3A0E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31926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5CE82-7E92-464A-AC72-7FDA1809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FCDFE-DA9E-5240-A8FF-7C139005F9D3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2804B-9F41-674A-B758-835C9623F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63C9B-FBBD-004E-8B2D-3233F7AC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A18E0-59F9-4F44-936A-86D5FC9C8C7D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716343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19C4E08-9F63-C244-9F9B-636284248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1762F-C877-4540-AA91-C23947C8E27F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3877B0-502B-4744-80CA-3980FD9F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7D6883-C8B2-344F-9353-C2F77FF7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A1277-CC94-584B-8A75-BCD1DFE3D4C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95550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4ABC142-8D58-2F43-AD6A-158EADB7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4454A-BBBC-624C-8ECF-A8D88C47C5E0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E0C02C4-1B47-2E4B-A0D2-842FC398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7608606-29E5-4A43-BD47-B126B373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73396-D71B-864C-80F2-A89BF1865C1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277671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DBB621-CCDF-744B-A657-AE0C716B5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C06D6-BCA0-E04C-B6F2-D394923CC360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E4AE77-6518-C24B-8CF2-7ACCE0EB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FD1A8EB-97F7-7C45-B91D-511E14F5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9C33A-91E0-7A47-A9F1-FCECF88075F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24729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7A64476-BB66-B74D-AA61-79B5A1EFC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5851-51C6-2042-BD6F-A36C2C21CF2F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226F10-3C71-6C41-9542-B0A487FC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619390-B206-084C-84E8-626DB676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4D6C3-4995-C04D-AEF7-144EE3BCBBEF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795113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727B51-2D50-7442-8192-64105274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40C05-7F67-7E40-ADBF-ECD370A37073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04380A2-2178-BE42-A108-B9CDD546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A277EF-3148-0E48-82D6-1A4671A8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8F493-E355-4740-83CE-16169A23D03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45869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43F48E-10DB-024F-AAF7-17037AB45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181F0-E1AA-A148-ABC1-210D9815FB46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BA694C-CD06-EE42-ABF2-2241C20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B56579-48F7-6747-BAF6-BB63CB176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B9761-B076-8F4F-BBBF-380D6329DF6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68140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B36CBA1-5A1E-9047-B346-EB0BE494268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C5BBFF2-2488-6C40-837C-467D018D5A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text styles</a:t>
            </a:r>
          </a:p>
          <a:p>
            <a:pPr lvl="1"/>
            <a:r>
              <a:rPr lang="en-US" altLang="tr-TR"/>
              <a:t>Second level</a:t>
            </a:r>
          </a:p>
          <a:p>
            <a:pPr lvl="2"/>
            <a:r>
              <a:rPr lang="en-US" altLang="tr-TR"/>
              <a:t>Third level</a:t>
            </a:r>
          </a:p>
          <a:p>
            <a:pPr lvl="3"/>
            <a:r>
              <a:rPr lang="en-US" altLang="tr-TR"/>
              <a:t>Fourth level</a:t>
            </a:r>
          </a:p>
          <a:p>
            <a:pPr lvl="4"/>
            <a:r>
              <a:rPr lang="en-US" altLang="tr-T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1691A-06C4-B24C-B2EC-906231EDA2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90D67C-DDFB-A841-B776-E904B85DFA69}" type="datetime1">
              <a:rPr lang="en-US" altLang="x-none"/>
              <a:pPr>
                <a:defRPr/>
              </a:pPr>
              <a:t>2/21/25</a:t>
            </a:fld>
            <a:endParaRPr lang="en-US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1CB85-AA37-164B-9BA5-48648C674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E1455-E08C-5B4B-B4AA-6DD120BBC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BF49EB0-BB03-FC4F-B686-9A72D74E24E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88" r:id="rId1"/>
    <p:sldLayoutId id="2147487289" r:id="rId2"/>
    <p:sldLayoutId id="2147487290" r:id="rId3"/>
    <p:sldLayoutId id="2147487291" r:id="rId4"/>
    <p:sldLayoutId id="2147487292" r:id="rId5"/>
    <p:sldLayoutId id="2147487293" r:id="rId6"/>
    <p:sldLayoutId id="2147487294" r:id="rId7"/>
    <p:sldLayoutId id="2147487295" r:id="rId8"/>
    <p:sldLayoutId id="2147487296" r:id="rId9"/>
    <p:sldLayoutId id="2147487297" r:id="rId10"/>
    <p:sldLayoutId id="2147487298" r:id="rId11"/>
    <p:sldLayoutId id="2147487299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oleObject" Target="file:///Users/psaltis/Documents/My%2520stuff/teaching/2020_Imaging_optis/week%25232/Macintosh%2520HD:Users:psaltis:Documents:My%2520stuff:classes:Optical_Wave_Propagation:2013:Lecture1:lecture1.docx!OLE_LINK4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3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5.png"/><Relationship Id="rId7" Type="http://schemas.openxmlformats.org/officeDocument/2006/relationships/image" Target="../media/image68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2.wdp"/><Relationship Id="rId4" Type="http://schemas.openxmlformats.org/officeDocument/2006/relationships/image" Target="../media/image66.jpeg"/><Relationship Id="rId9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3.mp4"/><Relationship Id="rId7" Type="http://schemas.openxmlformats.org/officeDocument/2006/relationships/image" Target="../media/image7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21DCC4A-D3A9-8C4B-A5B9-8B3B5FCA7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435347"/>
            <a:ext cx="6400800" cy="1752600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>
                <a:solidFill>
                  <a:srgbClr val="0070C0"/>
                </a:solidFill>
              </a:rPr>
              <a:t>Computational Optical Imaging</a:t>
            </a:r>
          </a:p>
          <a:p>
            <a:pPr>
              <a:buFont typeface="Arial" charset="0"/>
              <a:buNone/>
              <a:defRPr/>
            </a:pPr>
            <a:r>
              <a:rPr lang="en-US" dirty="0"/>
              <a:t>Lecture 1b</a:t>
            </a:r>
          </a:p>
          <a:p>
            <a:pPr>
              <a:buFont typeface="Arial" charset="0"/>
              <a:buNone/>
              <a:defRPr/>
            </a:pPr>
            <a:r>
              <a:rPr lang="en-US" dirty="0"/>
              <a:t>Free space propagation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Equation"/>
              <p:cNvSpPr txBox="1"/>
              <p:nvPr/>
            </p:nvSpPr>
            <p:spPr>
              <a:xfrm>
                <a:off x="4817283" y="2790200"/>
                <a:ext cx="2719719" cy="83388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8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sz="288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88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88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𝑄𝑞</m:t>
                          </m:r>
                        </m:num>
                        <m:den>
                          <m:r>
                            <a:rPr sz="288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sz="288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𝜋𝜖</m:t>
                          </m:r>
                          <m:sSup>
                            <m:sSupPr>
                              <m:ctrlPr>
                                <a:rPr sz="288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88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sz="288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sz="288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2883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sz="2883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sz="2883"/>
              </a:p>
            </p:txBody>
          </p:sp>
        </mc:Choice>
        <mc:Fallback xmlns="">
          <p:sp>
            <p:nvSpPr>
              <p:cNvPr id="11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283" y="2790200"/>
                <a:ext cx="2719719" cy="833883"/>
              </a:xfrm>
              <a:prstGeom prst="rect">
                <a:avLst/>
              </a:prstGeom>
              <a:blipFill>
                <a:blip r:embed="rId2"/>
                <a:stretch>
                  <a:fillRect l="-2326" t="-4478" r="-1860" b="-1492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Electric Field (  in Volts/m)"/>
              <p:cNvSpPr txBox="1"/>
              <p:nvPr/>
            </p:nvSpPr>
            <p:spPr>
              <a:xfrm>
                <a:off x="1620238" y="497858"/>
                <a:ext cx="5111793" cy="5848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/>
              <a:p>
                <a:pPr>
                  <a:defRPr sz="4200"/>
                </a:pPr>
                <a:r>
                  <a:rPr sz="2953"/>
                  <a:t>Electric Field (</a:t>
                </a:r>
                <a14:m>
                  <m:oMath xmlns:m="http://schemas.openxmlformats.org/officeDocument/2006/math">
                    <m:r>
                      <a:rPr sz="341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sz="2953"/>
                  <a:t> in Volts/m) </a:t>
                </a:r>
              </a:p>
            </p:txBody>
          </p:sp>
        </mc:Choice>
        <mc:Fallback xmlns="">
          <p:sp>
            <p:nvSpPr>
              <p:cNvPr id="120" name="Electric Field (  in Volts/m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238" y="497858"/>
                <a:ext cx="5111793" cy="584840"/>
              </a:xfrm>
              <a:prstGeom prst="rect">
                <a:avLst/>
              </a:prstGeom>
              <a:blipFill>
                <a:blip r:embed="rId3"/>
                <a:stretch>
                  <a:fillRect l="-3722" t="-6383" b="-2766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Oval"/>
          <p:cNvSpPr/>
          <p:nvPr/>
        </p:nvSpPr>
        <p:spPr>
          <a:xfrm>
            <a:off x="1226343" y="2910888"/>
            <a:ext cx="566896" cy="51597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22" name="Oval"/>
          <p:cNvSpPr/>
          <p:nvPr/>
        </p:nvSpPr>
        <p:spPr>
          <a:xfrm>
            <a:off x="3268570" y="3033648"/>
            <a:ext cx="298867" cy="27045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Equation"/>
              <p:cNvSpPr txBox="1"/>
              <p:nvPr/>
            </p:nvSpPr>
            <p:spPr>
              <a:xfrm>
                <a:off x="1315178" y="2190620"/>
                <a:ext cx="603050" cy="73571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78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sz="4781"/>
              </a:p>
            </p:txBody>
          </p:sp>
        </mc:Choice>
        <mc:Fallback xmlns="">
          <p:sp>
            <p:nvSpPr>
              <p:cNvPr id="12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5178" y="2190620"/>
                <a:ext cx="603050" cy="735714"/>
              </a:xfrm>
              <a:prstGeom prst="rect">
                <a:avLst/>
              </a:prstGeom>
              <a:blipFill>
                <a:blip r:embed="rId4"/>
                <a:stretch>
                  <a:fillRect l="-28571" r="-24490" b="-3050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Equation"/>
              <p:cNvSpPr txBox="1"/>
              <p:nvPr/>
            </p:nvSpPr>
            <p:spPr>
              <a:xfrm>
                <a:off x="3284504" y="2321266"/>
                <a:ext cx="497059" cy="70326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57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sz="4570"/>
              </a:p>
            </p:txBody>
          </p:sp>
        </mc:Choice>
        <mc:Fallback xmlns="">
          <p:sp>
            <p:nvSpPr>
              <p:cNvPr id="124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04" y="2321266"/>
                <a:ext cx="497059" cy="703269"/>
              </a:xfrm>
              <a:prstGeom prst="rect">
                <a:avLst/>
              </a:prstGeom>
              <a:blipFill>
                <a:blip r:embed="rId5"/>
                <a:stretch>
                  <a:fillRect l="-22500" r="-22500" b="-2456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Line"/>
          <p:cNvSpPr/>
          <p:nvPr/>
        </p:nvSpPr>
        <p:spPr>
          <a:xfrm>
            <a:off x="1553889" y="3181945"/>
            <a:ext cx="18084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Equation"/>
              <p:cNvSpPr txBox="1"/>
              <p:nvPr/>
            </p:nvSpPr>
            <p:spPr>
              <a:xfrm>
                <a:off x="2376573" y="2921085"/>
                <a:ext cx="351825" cy="98456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defTabSz="642915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6398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sz="6398" dirty="0"/>
              </a:p>
            </p:txBody>
          </p:sp>
        </mc:Choice>
        <mc:Fallback xmlns="">
          <p:sp>
            <p:nvSpPr>
              <p:cNvPr id="12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573" y="2921085"/>
                <a:ext cx="351825" cy="984565"/>
              </a:xfrm>
              <a:prstGeom prst="rect">
                <a:avLst/>
              </a:prstGeom>
              <a:blipFill>
                <a:blip r:embed="rId6"/>
                <a:stretch>
                  <a:fillRect l="-55172" r="-5862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Line"/>
          <p:cNvSpPr/>
          <p:nvPr/>
        </p:nvSpPr>
        <p:spPr>
          <a:xfrm>
            <a:off x="3548062" y="3166882"/>
            <a:ext cx="1083469" cy="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128" name="Charge"/>
          <p:cNvSpPr txBox="1"/>
          <p:nvPr/>
        </p:nvSpPr>
        <p:spPr>
          <a:xfrm>
            <a:off x="1123385" y="3781285"/>
            <a:ext cx="828753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0"/>
            </a:lvl1pPr>
          </a:lstStyle>
          <a:p>
            <a:r>
              <a:t>Charge</a:t>
            </a:r>
          </a:p>
        </p:txBody>
      </p:sp>
      <p:sp>
        <p:nvSpPr>
          <p:cNvPr id="129" name="Charge"/>
          <p:cNvSpPr txBox="1"/>
          <p:nvPr/>
        </p:nvSpPr>
        <p:spPr>
          <a:xfrm>
            <a:off x="3031598" y="3781285"/>
            <a:ext cx="828753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0"/>
            </a:lvl1pPr>
          </a:lstStyle>
          <a:p>
            <a:r>
              <a:t>Charge</a:t>
            </a:r>
          </a:p>
        </p:txBody>
      </p:sp>
      <p:sp>
        <p:nvSpPr>
          <p:cNvPr id="130" name="Coulomb force"/>
          <p:cNvSpPr txBox="1"/>
          <p:nvPr/>
        </p:nvSpPr>
        <p:spPr>
          <a:xfrm>
            <a:off x="5285469" y="3781285"/>
            <a:ext cx="1572546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0"/>
            </a:lvl1pPr>
          </a:lstStyle>
          <a:p>
            <a:r>
              <a:t>Coulomb force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1BE70F-4CFB-0C20-40F9-32655F94550A}"/>
              </a:ext>
            </a:extLst>
          </p:cNvPr>
          <p:cNvSpPr txBox="1"/>
          <p:nvPr/>
        </p:nvSpPr>
        <p:spPr>
          <a:xfrm>
            <a:off x="2833141" y="5486400"/>
            <a:ext cx="3759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3200" i="1" dirty="0"/>
              <a:t>F</a:t>
            </a:r>
            <a:r>
              <a:rPr lang="en-CH" sz="3200" dirty="0"/>
              <a:t> and </a:t>
            </a:r>
            <a:r>
              <a:rPr lang="en-CH" sz="3200" i="1" dirty="0"/>
              <a:t>E</a:t>
            </a:r>
            <a:r>
              <a:rPr lang="en-CH" sz="3200" dirty="0"/>
              <a:t> are vectors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5C222C-F685-C112-8108-F09FA0087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14350"/>
            <a:ext cx="7772400" cy="582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9B0A5E-4A0E-852B-58A3-AC30590A3E6A}"/>
              </a:ext>
            </a:extLst>
          </p:cNvPr>
          <p:cNvSpPr txBox="1"/>
          <p:nvPr/>
        </p:nvSpPr>
        <p:spPr>
          <a:xfrm>
            <a:off x="2319454" y="2252546"/>
            <a:ext cx="54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Δ</a:t>
            </a:r>
            <a:r>
              <a:rPr lang="en-US" sz="2400" dirty="0"/>
              <a:t>x</a:t>
            </a: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2412721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67F81-3B73-072A-7F3C-3896C2F8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BEC3D-33ED-9870-05C1-BCD6A9A95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3A90A-A7AC-8AB8-3304-17E4413A2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17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B72966-7659-0047-B564-AA76A3FF5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2400300"/>
            <a:ext cx="4191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4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lacksmith Forging Red Hot Iron On Anvil Extreme Closeup Stock Video -  Download Video Clip Now - iStock">
            <a:extLst>
              <a:ext uri="{FF2B5EF4-FFF2-40B4-BE49-F238E27FC236}">
                <a16:creationId xmlns:a16="http://schemas.microsoft.com/office/drawing/2014/main" id="{8CB20DFA-A9A2-CD42-B5DD-6FC98B8F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71" y="1631495"/>
            <a:ext cx="6001658" cy="33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8326DC-D197-B84A-A893-72EC6762A87C}"/>
              </a:ext>
            </a:extLst>
          </p:cNvPr>
          <p:cNvSpPr txBox="1"/>
          <p:nvPr/>
        </p:nvSpPr>
        <p:spPr>
          <a:xfrm>
            <a:off x="2381727" y="446315"/>
            <a:ext cx="408156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Black Body Radiation</a:t>
            </a:r>
          </a:p>
          <a:p>
            <a:pPr algn="ctr"/>
            <a:r>
              <a:rPr lang="x-none" sz="2000"/>
              <a:t>U</a:t>
            </a:r>
            <a:r>
              <a:rPr lang="en-US" sz="2000" dirty="0"/>
              <a:t>l</a:t>
            </a:r>
            <a:r>
              <a:rPr lang="x-none" sz="2000"/>
              <a:t>traviolet </a:t>
            </a:r>
            <a:r>
              <a:rPr lang="x-none" sz="2000" dirty="0"/>
              <a:t>catastrophy</a:t>
            </a:r>
          </a:p>
        </p:txBody>
      </p:sp>
    </p:spTree>
    <p:extLst>
      <p:ext uri="{BB962C8B-B14F-4D97-AF65-F5344CB8AC3E}">
        <p14:creationId xmlns:p14="http://schemas.microsoft.com/office/powerpoint/2010/main" val="1519989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6E7D8-41E9-2E0F-C07A-BA7AF47E3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1435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1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4">
            <a:extLst>
              <a:ext uri="{FF2B5EF4-FFF2-40B4-BE49-F238E27FC236}">
                <a16:creationId xmlns:a16="http://schemas.microsoft.com/office/drawing/2014/main" id="{B6FBC957-7505-364F-9890-9B2D5ADCA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1382713"/>
            <a:ext cx="3232150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4" name="TextBox 1">
            <a:extLst>
              <a:ext uri="{FF2B5EF4-FFF2-40B4-BE49-F238E27FC236}">
                <a16:creationId xmlns:a16="http://schemas.microsoft.com/office/drawing/2014/main" id="{394B5326-BD5B-5F43-9EE0-5363FA059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439738"/>
            <a:ext cx="411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r-TR" sz="2800">
                <a:solidFill>
                  <a:srgbClr val="0000FF"/>
                </a:solidFill>
                <a:latin typeface="Arial" panose="020B0604020202020204" pitchFamily="34" charset="0"/>
              </a:rPr>
              <a:t>MAXWELL EQUATIONS</a:t>
            </a:r>
          </a:p>
        </p:txBody>
      </p:sp>
    </p:spTree>
    <p:extLst>
      <p:ext uri="{BB962C8B-B14F-4D97-AF65-F5344CB8AC3E}">
        <p14:creationId xmlns:p14="http://schemas.microsoft.com/office/powerpoint/2010/main" val="3391240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0C8FFE-C9B3-D04A-8CA4-97676BFC0C09}"/>
                  </a:ext>
                </a:extLst>
              </p:cNvPr>
              <p:cNvSpPr txBox="1"/>
              <p:nvPr/>
            </p:nvSpPr>
            <p:spPr>
              <a:xfrm>
                <a:off x="903514" y="1918557"/>
                <a:ext cx="7739742" cy="56312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ϕ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800" b="0" dirty="0"/>
              </a:p>
              <a:p>
                <a:endParaRPr 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func>
                        <m:func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ϕ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{|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m:rPr>
                                <m:sty m:val="p"/>
                              </m:rPr>
                              <a:rPr lang="en-US" sz="2800" i="1">
                                <a:latin typeface="Cambria Math" panose="02040503050406030204" pitchFamily="18" charset="0"/>
                              </a:rPr>
                              <m:t>ϕ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sup>
                        </m:sSup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 i="1">
                                <a:latin typeface="Cambria Math" panose="02040503050406030204" pitchFamily="18" charset="0"/>
                              </a:rPr>
                              <m:t>ω</m:t>
                            </m:r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𝑘𝑧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}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         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b="0" dirty="0"/>
              </a:p>
              <a:p>
                <a:endParaRPr lang="x-none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10C8FFE-C9B3-D04A-8CA4-97676BFC0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514" y="1918557"/>
                <a:ext cx="7739742" cy="5631222"/>
              </a:xfrm>
              <a:prstGeom prst="rect">
                <a:avLst/>
              </a:prstGeom>
              <a:blipFill>
                <a:blip r:embed="rId3"/>
                <a:stretch>
                  <a:fillRect l="-1639" t="-225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FD818BA-E311-9B4B-84C5-F6D7FB07E27A}"/>
              </a:ext>
            </a:extLst>
          </p:cNvPr>
          <p:cNvSpPr txBox="1"/>
          <p:nvPr/>
        </p:nvSpPr>
        <p:spPr>
          <a:xfrm>
            <a:off x="2645228" y="544285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Electric Field Notation </a:t>
            </a:r>
          </a:p>
        </p:txBody>
      </p:sp>
    </p:spTree>
    <p:extLst>
      <p:ext uri="{BB962C8B-B14F-4D97-AF65-F5344CB8AC3E}">
        <p14:creationId xmlns:p14="http://schemas.microsoft.com/office/powerpoint/2010/main" val="1923170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7" name="Object 2"/>
          <p:cNvGraphicFramePr>
            <a:graphicFrameLocks noChangeAspect="1"/>
          </p:cNvGraphicFramePr>
          <p:nvPr/>
        </p:nvGraphicFramePr>
        <p:xfrm>
          <a:off x="1290638" y="442913"/>
          <a:ext cx="7758112" cy="691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21942857" imgH="19555556" progId="Word.Document.12">
                  <p:link updateAutomatic="1"/>
                </p:oleObj>
              </mc:Choice>
              <mc:Fallback>
                <p:oleObj name="Document" r:id="rId2" imgW="21942857" imgH="19555556" progId="Word.Document.12">
                  <p:link updateAutomatic="1"/>
                  <p:pic>
                    <p:nvPicPr>
                      <p:cNvPr id="8089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8" y="442913"/>
                        <a:ext cx="7758112" cy="691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898" name="TextBox 1"/>
          <p:cNvSpPr txBox="1">
            <a:spLocks noChangeArrowheads="1"/>
          </p:cNvSpPr>
          <p:nvPr/>
        </p:nvSpPr>
        <p:spPr bwMode="auto">
          <a:xfrm>
            <a:off x="139702" y="73026"/>
            <a:ext cx="1929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Plane waves</a:t>
            </a:r>
          </a:p>
        </p:txBody>
      </p:sp>
    </p:spTree>
    <p:extLst>
      <p:ext uri="{BB962C8B-B14F-4D97-AF65-F5344CB8AC3E}">
        <p14:creationId xmlns:p14="http://schemas.microsoft.com/office/powerpoint/2010/main" val="2499320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/>
          <p:cNvCxnSpPr/>
          <p:nvPr/>
        </p:nvCxnSpPr>
        <p:spPr>
          <a:xfrm flipV="1">
            <a:off x="1325960" y="765631"/>
            <a:ext cx="0" cy="18113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1328954" y="2577001"/>
            <a:ext cx="4385753" cy="30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960929" y="1624631"/>
            <a:ext cx="37351" cy="184871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564545" y="1630647"/>
            <a:ext cx="37351" cy="184871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168161" y="1636663"/>
            <a:ext cx="37351" cy="184871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771775" y="1642679"/>
            <a:ext cx="37351" cy="184871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35043" y="1655653"/>
            <a:ext cx="37351" cy="1848719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60927" y="3678763"/>
            <a:ext cx="60361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16332" y="3585394"/>
            <a:ext cx="3874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λ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5714705" y="2384378"/>
            <a:ext cx="3467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z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5606" y="311747"/>
            <a:ext cx="38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4001996" y="3089819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7000" imgH="190500" progId="Equation.DSMT4">
                  <p:embed/>
                </p:oleObj>
              </mc:Choice>
              <mc:Fallback>
                <p:oleObj name="Equation" r:id="rId2" imgW="127000" imgH="1905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1996" y="3089819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4001996" y="3089819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7000" imgH="190500" progId="Equation.DSMT4">
                  <p:embed/>
                </p:oleObj>
              </mc:Choice>
              <mc:Fallback>
                <p:oleObj name="Equation" r:id="rId4" imgW="127000" imgH="1905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01996" y="3089819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1683483" y="4519947"/>
          <a:ext cx="622935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60600" imgH="457200" progId="Equation.DSMT4">
                  <p:embed/>
                </p:oleObj>
              </mc:Choice>
              <mc:Fallback>
                <p:oleObj name="Equation" r:id="rId5" imgW="2260600" imgH="45720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3483" y="4519947"/>
                        <a:ext cx="6229350" cy="126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120985" y="311747"/>
            <a:ext cx="2577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Plane Waves</a:t>
            </a:r>
          </a:p>
        </p:txBody>
      </p:sp>
      <p:pic>
        <p:nvPicPr>
          <p:cNvPr id="5" name="Picture 4" descr="A red rectangle with black text&#10;&#10;AI-generated content may be incorrect.">
            <a:extLst>
              <a:ext uri="{FF2B5EF4-FFF2-40B4-BE49-F238E27FC236}">
                <a16:creationId xmlns:a16="http://schemas.microsoft.com/office/drawing/2014/main" id="{E8FAEF30-505A-99B5-76A2-7BEA58F631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7668" y="1558249"/>
            <a:ext cx="21717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94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Imaging optics+Deep learning for optical imaging =…"/>
          <p:cNvSpPr txBox="1">
            <a:spLocks noGrp="1"/>
          </p:cNvSpPr>
          <p:nvPr>
            <p:ph type="title"/>
          </p:nvPr>
        </p:nvSpPr>
        <p:spPr>
          <a:xfrm>
            <a:off x="247650" y="913547"/>
            <a:ext cx="8229600" cy="647700"/>
          </a:xfrm>
          <a:prstGeom prst="rect">
            <a:avLst/>
          </a:prstGeom>
        </p:spPr>
        <p:txBody>
          <a:bodyPr/>
          <a:lstStyle/>
          <a:p>
            <a:pPr defTabSz="365760">
              <a:defRPr sz="4000" spc="-39"/>
            </a:pPr>
            <a:r>
              <a:rPr dirty="0">
                <a:solidFill>
                  <a:srgbClr val="0070C0"/>
                </a:solidFill>
              </a:rPr>
              <a:t>Computational Optical Imaging  </a:t>
            </a:r>
          </a:p>
        </p:txBody>
      </p:sp>
      <p:sp>
        <p:nvSpPr>
          <p:cNvPr id="197" name="Graded weekly exercise sessions (60% of the grade)…"/>
          <p:cNvSpPr txBox="1">
            <a:spLocks noGrp="1"/>
          </p:cNvSpPr>
          <p:nvPr>
            <p:ph type="body" idx="1"/>
          </p:nvPr>
        </p:nvSpPr>
        <p:spPr>
          <a:xfrm>
            <a:off x="665633" y="1561247"/>
            <a:ext cx="8230717" cy="3181350"/>
          </a:xfrm>
          <a:prstGeom prst="rect">
            <a:avLst/>
          </a:prstGeom>
        </p:spPr>
        <p:txBody>
          <a:bodyPr/>
          <a:lstStyle/>
          <a:p>
            <a:pPr marL="0" indent="0" defTabSz="658352">
              <a:spcBef>
                <a:spcPts val="638"/>
              </a:spcBef>
              <a:buSzTx/>
              <a:buNone/>
              <a:defRPr sz="3168"/>
            </a:pPr>
            <a:endParaRPr sz="1600" dirty="0"/>
          </a:p>
          <a:p>
            <a:pPr marL="521208" lvl="1" indent="-260604" defTabSz="658352">
              <a:spcBef>
                <a:spcPts val="638"/>
              </a:spcBef>
              <a:buClr>
                <a:srgbClr val="000000"/>
              </a:buClr>
              <a:buSzPct val="100000"/>
              <a:buAutoNum type="alphaUcPeriod"/>
              <a:defRPr sz="3168"/>
            </a:pPr>
            <a:r>
              <a:rPr sz="2000" dirty="0"/>
              <a:t> Graded weekly exercise sessions (60% of the grade)</a:t>
            </a:r>
          </a:p>
          <a:p>
            <a:pPr marL="521208" lvl="1" indent="-260604" defTabSz="658352">
              <a:spcBef>
                <a:spcPts val="638"/>
              </a:spcBef>
              <a:buClr>
                <a:srgbClr val="000000"/>
              </a:buClr>
              <a:buSzPct val="100000"/>
              <a:buAutoNum type="alphaUcPeriod"/>
              <a:defRPr sz="3168"/>
            </a:pPr>
            <a:r>
              <a:rPr sz="2000" dirty="0"/>
              <a:t>Final  (40% of the grade)</a:t>
            </a:r>
            <a:r>
              <a:rPr lang="en-US" sz="2000" dirty="0"/>
              <a:t> </a:t>
            </a:r>
          </a:p>
          <a:p>
            <a:pPr marL="521208" lvl="1" indent="-260604" defTabSz="658352">
              <a:spcBef>
                <a:spcPts val="638"/>
              </a:spcBef>
              <a:buClr>
                <a:srgbClr val="000000"/>
              </a:buClr>
              <a:buSzPct val="100000"/>
              <a:buAutoNum type="alphaUcPeriod"/>
              <a:defRPr sz="3168"/>
            </a:pPr>
            <a:r>
              <a:rPr lang="en-US" sz="2000" dirty="0"/>
              <a:t> The graded will be based on the top 10 out 13 graded exercises</a:t>
            </a:r>
            <a:endParaRPr sz="2000" dirty="0"/>
          </a:p>
          <a:p>
            <a:pPr marL="521208" lvl="1" indent="-260604" defTabSz="658352">
              <a:spcBef>
                <a:spcPts val="638"/>
              </a:spcBef>
              <a:buClr>
                <a:srgbClr val="000000"/>
              </a:buClr>
              <a:buSzPct val="100000"/>
              <a:buAutoNum type="alphaUcPeriod"/>
              <a:defRPr sz="3168"/>
            </a:pPr>
            <a:r>
              <a:rPr sz="2000" dirty="0"/>
              <a:t>No weekly homework </a:t>
            </a:r>
          </a:p>
          <a:p>
            <a:pPr marL="521208" lvl="1" indent="-260604" defTabSz="658352">
              <a:spcBef>
                <a:spcPts val="638"/>
              </a:spcBef>
              <a:buClr>
                <a:srgbClr val="000000"/>
              </a:buClr>
              <a:buSzPct val="100000"/>
              <a:buAutoNum type="alphaUcPeriod"/>
              <a:defRPr sz="3168"/>
            </a:pPr>
            <a:r>
              <a:rPr sz="2000" dirty="0"/>
              <a:t>4 hours per week, 1</a:t>
            </a:r>
            <a:r>
              <a:rPr lang="en-US" sz="2000" dirty="0"/>
              <a:t>3</a:t>
            </a:r>
            <a:r>
              <a:rPr sz="2000" dirty="0"/>
              <a:t> weeks </a:t>
            </a:r>
          </a:p>
          <a:p>
            <a:pPr marL="781812" lvl="2" indent="-260604" defTabSz="658352">
              <a:spcBef>
                <a:spcPts val="638"/>
              </a:spcBef>
              <a:buClr>
                <a:srgbClr val="000000"/>
              </a:buClr>
              <a:buSzPct val="100000"/>
              <a:buAutoNum type="arabicPeriod"/>
              <a:defRPr sz="3168"/>
            </a:pPr>
            <a:r>
              <a:rPr sz="2000" u="sng" dirty="0"/>
              <a:t>First hour (Friday 10:</a:t>
            </a:r>
            <a:r>
              <a:rPr lang="en-US" sz="2000" u="sng" dirty="0"/>
              <a:t>15</a:t>
            </a:r>
            <a:r>
              <a:rPr sz="2000" u="sng" dirty="0"/>
              <a:t> to 1100):</a:t>
            </a:r>
            <a:r>
              <a:rPr sz="2000" dirty="0"/>
              <a:t> Lecture introducing the topic</a:t>
            </a:r>
          </a:p>
          <a:p>
            <a:pPr marL="781812" lvl="2" indent="-260604" defTabSz="658352">
              <a:spcBef>
                <a:spcPts val="638"/>
              </a:spcBef>
              <a:buClr>
                <a:srgbClr val="000000"/>
              </a:buClr>
              <a:buSzPct val="100000"/>
              <a:buAutoNum type="arabicPeriod"/>
              <a:defRPr sz="3168"/>
            </a:pPr>
            <a:r>
              <a:rPr sz="2000" u="sng" dirty="0"/>
              <a:t>Second hour (Friday 11:</a:t>
            </a:r>
            <a:r>
              <a:rPr lang="en-US" sz="2000" u="sng" dirty="0"/>
              <a:t>15</a:t>
            </a:r>
            <a:r>
              <a:rPr sz="2000" u="sng" dirty="0"/>
              <a:t> to 12:00) : </a:t>
            </a:r>
            <a:r>
              <a:rPr sz="2000" dirty="0"/>
              <a:t> Lecture and code on topic</a:t>
            </a:r>
          </a:p>
          <a:p>
            <a:pPr marL="781812" lvl="2" indent="-260604" defTabSz="658352">
              <a:spcBef>
                <a:spcPts val="638"/>
              </a:spcBef>
              <a:buClr>
                <a:srgbClr val="000000"/>
              </a:buClr>
              <a:buSzPct val="100000"/>
              <a:buAutoNum type="arabicPeriod"/>
              <a:defRPr sz="3168"/>
            </a:pPr>
            <a:r>
              <a:rPr sz="2000" u="sng" dirty="0"/>
              <a:t>Third hour (Friday 12:</a:t>
            </a:r>
            <a:r>
              <a:rPr lang="en-US" sz="2000" u="sng" dirty="0"/>
              <a:t>15</a:t>
            </a:r>
            <a:r>
              <a:rPr sz="2000" u="sng" dirty="0"/>
              <a:t> to 13:00): </a:t>
            </a:r>
            <a:r>
              <a:rPr sz="2000" dirty="0"/>
              <a:t>In class exercise on topic</a:t>
            </a:r>
            <a:endParaRPr sz="2000" u="sng" dirty="0"/>
          </a:p>
          <a:p>
            <a:pPr marL="781812" lvl="2" indent="-260604" defTabSz="658352">
              <a:spcBef>
                <a:spcPts val="638"/>
              </a:spcBef>
              <a:buClr>
                <a:srgbClr val="000000"/>
              </a:buClr>
              <a:buSzPct val="100000"/>
              <a:buAutoNum type="arabicPeriod"/>
              <a:defRPr sz="3168"/>
            </a:pPr>
            <a:r>
              <a:rPr sz="2000" u="sng" dirty="0"/>
              <a:t>Fourth hour </a:t>
            </a:r>
            <a:r>
              <a:rPr sz="2000" dirty="0"/>
              <a:t>(Wednesday 10:</a:t>
            </a:r>
            <a:r>
              <a:rPr lang="en-US" sz="2000" dirty="0"/>
              <a:t>15</a:t>
            </a:r>
            <a:r>
              <a:rPr sz="2000" dirty="0"/>
              <a:t> to 11:00): Graded exercise on topic</a:t>
            </a:r>
          </a:p>
          <a:p>
            <a:pPr marL="781812" lvl="2" indent="-260604" defTabSz="658352">
              <a:spcBef>
                <a:spcPts val="638"/>
              </a:spcBef>
              <a:buClr>
                <a:srgbClr val="000000"/>
              </a:buClr>
              <a:buSzPct val="100000"/>
              <a:buAutoNum type="arabicPeriod"/>
              <a:defRPr sz="3168"/>
            </a:pPr>
            <a:endParaRPr sz="2000" dirty="0"/>
          </a:p>
          <a:p>
            <a:pPr marL="0" lvl="2" indent="246888" defTabSz="658352">
              <a:spcBef>
                <a:spcPts val="638"/>
              </a:spcBef>
              <a:buSzTx/>
              <a:buNone/>
              <a:defRPr sz="3168">
                <a:solidFill>
                  <a:srgbClr val="E34334"/>
                </a:solidFill>
                <a:latin typeface="Canela Text Bold"/>
                <a:ea typeface="Canela Text Bold"/>
                <a:cs typeface="Canela Text Bold"/>
                <a:sym typeface="Canela Text Bold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134027" y="169611"/>
            <a:ext cx="241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508924" y="3053390"/>
          <a:ext cx="7404100" cy="2776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49600" imgH="1181100" progId="Equation.DSMT4">
                  <p:embed/>
                </p:oleObj>
              </mc:Choice>
              <mc:Fallback>
                <p:oleObj name="Equation" r:id="rId2" imgW="3149600" imgH="118110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8924" y="3053390"/>
                        <a:ext cx="7404100" cy="2776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106407" y="73831"/>
            <a:ext cx="25775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Plane Waves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267718" y="720161"/>
            <a:ext cx="0" cy="1625715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1270464" y="2345876"/>
            <a:ext cx="4024622" cy="2701"/>
          </a:xfrm>
          <a:prstGeom prst="straightConnector1">
            <a:avLst/>
          </a:prstGeom>
          <a:ln>
            <a:solidFill>
              <a:schemeClr val="tx1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95086" y="2172995"/>
            <a:ext cx="3467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z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723406" y="2806133"/>
          <a:ext cx="116543" cy="17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7000" imgH="190500" progId="Equation.DSMT4">
                  <p:embed/>
                </p:oleObj>
              </mc:Choice>
              <mc:Fallback>
                <p:oleObj name="Equation" r:id="rId4" imgW="127000" imgH="1905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23406" y="2806133"/>
                        <a:ext cx="116543" cy="17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3723406" y="2806133"/>
          <a:ext cx="116543" cy="17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7000" imgH="190500" progId="Equation.DSMT4">
                  <p:embed/>
                </p:oleObj>
              </mc:Choice>
              <mc:Fallback>
                <p:oleObj name="Equation" r:id="rId6" imgW="127000" imgH="1905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23406" y="2806133"/>
                        <a:ext cx="116543" cy="17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/>
          <p:cNvCxnSpPr/>
          <p:nvPr/>
        </p:nvCxnSpPr>
        <p:spPr>
          <a:xfrm flipV="1">
            <a:off x="1256071" y="1792799"/>
            <a:ext cx="4024622" cy="508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976387" y="689341"/>
            <a:ext cx="269454" cy="16257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 rot="21123280">
            <a:off x="1850403" y="1222959"/>
            <a:ext cx="2212901" cy="1687076"/>
            <a:chOff x="1960927" y="1624630"/>
            <a:chExt cx="2411465" cy="1879740"/>
          </a:xfrm>
        </p:grpSpPr>
        <p:cxnSp>
          <p:nvCxnSpPr>
            <p:cNvPr id="29" name="Straight Connector 28"/>
            <p:cNvCxnSpPr/>
            <p:nvPr/>
          </p:nvCxnSpPr>
          <p:spPr>
            <a:xfrm flipH="1">
              <a:off x="1960927" y="1624630"/>
              <a:ext cx="37351" cy="1848719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564543" y="1630646"/>
              <a:ext cx="37351" cy="1848719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168159" y="1636662"/>
              <a:ext cx="37351" cy="1848719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3771775" y="1642678"/>
              <a:ext cx="37351" cy="1848719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335041" y="1655651"/>
              <a:ext cx="37351" cy="1848719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/>
          <p:nvPr/>
        </p:nvCxnSpPr>
        <p:spPr>
          <a:xfrm flipV="1">
            <a:off x="1744424" y="1286590"/>
            <a:ext cx="520691" cy="761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12142" y="1387975"/>
            <a:ext cx="4491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z’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8638" y="322011"/>
            <a:ext cx="499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x’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13998" y="767688"/>
            <a:ext cx="3874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λ</a:t>
            </a:r>
            <a:endParaRPr lang="en-US" sz="3200" dirty="0"/>
          </a:p>
        </p:txBody>
      </p:sp>
      <p:sp>
        <p:nvSpPr>
          <p:cNvPr id="41" name="TextBox 40"/>
          <p:cNvSpPr txBox="1"/>
          <p:nvPr/>
        </p:nvSpPr>
        <p:spPr>
          <a:xfrm>
            <a:off x="3781218" y="6218418"/>
            <a:ext cx="4562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Eigenmodes</a:t>
            </a:r>
            <a:r>
              <a:rPr lang="en-US" sz="2800" dirty="0">
                <a:solidFill>
                  <a:srgbClr val="FF0000"/>
                </a:solidFill>
              </a:rPr>
              <a:t> and eigenvalues?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5DDF4FA0-D96B-6BBE-5728-70F23383782E}"/>
              </a:ext>
            </a:extLst>
          </p:cNvPr>
          <p:cNvSpPr/>
          <p:nvPr/>
        </p:nvSpPr>
        <p:spPr>
          <a:xfrm rot="1599892">
            <a:off x="4362423" y="1828628"/>
            <a:ext cx="722318" cy="728633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BCA55-977A-4993-4A88-3C22D429D22D}"/>
              </a:ext>
            </a:extLst>
          </p:cNvPr>
          <p:cNvSpPr txBox="1"/>
          <p:nvPr/>
        </p:nvSpPr>
        <p:spPr>
          <a:xfrm flipH="1">
            <a:off x="5121180" y="1898208"/>
            <a:ext cx="10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z</a:t>
            </a:r>
            <a:endParaRPr lang="en-CH" dirty="0">
              <a:solidFill>
                <a:srgbClr val="FF0000"/>
              </a:solidFill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E861DDB4-3A6A-6C0D-596D-ACA5C61B361C}"/>
              </a:ext>
            </a:extLst>
          </p:cNvPr>
          <p:cNvSpPr/>
          <p:nvPr/>
        </p:nvSpPr>
        <p:spPr>
          <a:xfrm rot="19672703">
            <a:off x="857336" y="1023328"/>
            <a:ext cx="722318" cy="728633"/>
          </a:xfrm>
          <a:prstGeom prst="arc">
            <a:avLst>
              <a:gd name="adj1" fmla="val 16200000"/>
              <a:gd name="adj2" fmla="val 183762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689A6-21A4-A1BB-2FCC-0D60A7934113}"/>
              </a:ext>
            </a:extLst>
          </p:cNvPr>
          <p:cNvSpPr txBox="1"/>
          <p:nvPr/>
        </p:nvSpPr>
        <p:spPr>
          <a:xfrm flipH="1">
            <a:off x="930599" y="477689"/>
            <a:ext cx="101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x</a:t>
            </a:r>
            <a:endParaRPr lang="en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98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289473" y="1842389"/>
            <a:ext cx="449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Y’</a:t>
            </a:r>
          </a:p>
        </p:txBody>
      </p:sp>
      <p:sp>
        <p:nvSpPr>
          <p:cNvPr id="2" name="Parallelogram 1"/>
          <p:cNvSpPr/>
          <p:nvPr/>
        </p:nvSpPr>
        <p:spPr>
          <a:xfrm rot="5241143" flipV="1">
            <a:off x="538626" y="2166207"/>
            <a:ext cx="1624769" cy="999025"/>
          </a:xfrm>
          <a:prstGeom prst="parallelogram">
            <a:avLst>
              <a:gd name="adj" fmla="val 51587"/>
            </a:avLst>
          </a:prstGeom>
          <a:blipFill rotWithShape="1"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57883" y="1195588"/>
            <a:ext cx="0" cy="815489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091658" y="1832920"/>
            <a:ext cx="616292" cy="408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381995" y="2540112"/>
            <a:ext cx="4930336" cy="74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40047" y="1123900"/>
            <a:ext cx="0" cy="815489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773822" y="1761232"/>
            <a:ext cx="616292" cy="408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arallelogram 8"/>
          <p:cNvSpPr/>
          <p:nvPr/>
        </p:nvSpPr>
        <p:spPr>
          <a:xfrm rot="5241143" flipV="1">
            <a:off x="4145351" y="2114843"/>
            <a:ext cx="1624769" cy="960169"/>
          </a:xfrm>
          <a:prstGeom prst="parallelogram">
            <a:avLst>
              <a:gd name="adj" fmla="val 5158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185890" y="2551569"/>
            <a:ext cx="1073492" cy="0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51487" y="735893"/>
            <a:ext cx="34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07950" y="1238011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5333" y="1316341"/>
            <a:ext cx="43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15430" y="710887"/>
            <a:ext cx="429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6794" y="3840541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Z=0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195825" y="3500309"/>
            <a:ext cx="0" cy="365196"/>
          </a:xfrm>
          <a:prstGeom prst="straightConnector1">
            <a:avLst/>
          </a:prstGeom>
          <a:ln>
            <a:prstDash val="dot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861219"/>
              </p:ext>
            </p:extLst>
          </p:nvPr>
        </p:nvGraphicFramePr>
        <p:xfrm>
          <a:off x="428384" y="4359888"/>
          <a:ext cx="8823325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97400" imgH="622300" progId="Equation.DSMT4">
                  <p:embed/>
                </p:oleObj>
              </mc:Choice>
              <mc:Fallback>
                <p:oleObj name="Equation" r:id="rId3" imgW="4597400" imgH="6223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384" y="4359888"/>
                        <a:ext cx="8823325" cy="1195387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1836681"/>
              </p:ext>
            </p:extLst>
          </p:nvPr>
        </p:nvGraphicFramePr>
        <p:xfrm>
          <a:off x="1514859" y="5675595"/>
          <a:ext cx="652145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73400" imgH="533400" progId="Equation.DSMT4">
                  <p:embed/>
                </p:oleObj>
              </mc:Choice>
              <mc:Fallback>
                <p:oleObj name="Equation" r:id="rId5" imgW="3073400" imgH="53340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4859" y="5675595"/>
                        <a:ext cx="6521450" cy="11303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Curved Connector 29"/>
          <p:cNvCxnSpPr/>
          <p:nvPr/>
        </p:nvCxnSpPr>
        <p:spPr>
          <a:xfrm flipV="1">
            <a:off x="3805244" y="2894463"/>
            <a:ext cx="1034805" cy="534159"/>
          </a:xfrm>
          <a:prstGeom prst="curvedConnector3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flipV="1">
            <a:off x="610363" y="2903784"/>
            <a:ext cx="242162" cy="2577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40387" y="52105"/>
            <a:ext cx="3892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Angular spectrum</a:t>
            </a:r>
          </a:p>
        </p:txBody>
      </p:sp>
      <p:pic>
        <p:nvPicPr>
          <p:cNvPr id="12" name="Picture 1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483BE83-8DA7-7C5C-6DC2-D79B489FD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28" y="3231042"/>
            <a:ext cx="697339" cy="39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1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4056B-E844-A9A5-7E3D-B0E62E127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689" name="Object 2">
            <a:extLst>
              <a:ext uri="{FF2B5EF4-FFF2-40B4-BE49-F238E27FC236}">
                <a16:creationId xmlns:a16="http://schemas.microsoft.com/office/drawing/2014/main" id="{96F44C30-BABF-75ED-A760-AE55478A96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0" y="23495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0" imgH="0" progId="Equation.DSMT4">
                  <p:embed/>
                </p:oleObj>
              </mc:Choice>
              <mc:Fallback>
                <p:oleObj name="Equation" r:id="rId2" imgW="0" imgH="0" progId="Equation.DSMT4">
                  <p:embed/>
                  <p:pic>
                    <p:nvPicPr>
                      <p:cNvPr id="11468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0" y="2349500"/>
                        <a:ext cx="1270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0" name="Object 3">
            <a:extLst>
              <a:ext uri="{FF2B5EF4-FFF2-40B4-BE49-F238E27FC236}">
                <a16:creationId xmlns:a16="http://schemas.microsoft.com/office/drawing/2014/main" id="{7DBDEA19-B87F-6177-FBBF-4A7DAD2FB3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0" y="23495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0" imgH="0" progId="Equation.DSMT4">
                  <p:embed/>
                </p:oleObj>
              </mc:Choice>
              <mc:Fallback>
                <p:oleObj name="Equation" r:id="rId4" imgW="0" imgH="0" progId="Equation.DSMT4">
                  <p:embed/>
                  <p:pic>
                    <p:nvPicPr>
                      <p:cNvPr id="1146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0" y="2349500"/>
                        <a:ext cx="1270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1" name="Object 4">
            <a:extLst>
              <a:ext uri="{FF2B5EF4-FFF2-40B4-BE49-F238E27FC236}">
                <a16:creationId xmlns:a16="http://schemas.microsoft.com/office/drawing/2014/main" id="{26D7F8D0-A8F1-9582-0A9D-B94A2C1520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5000" y="23495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0" imgH="0" progId="Equation.DSMT4">
                  <p:embed/>
                </p:oleObj>
              </mc:Choice>
              <mc:Fallback>
                <p:oleObj name="Equation" r:id="rId5" imgW="0" imgH="0" progId="Equation.DSMT4">
                  <p:embed/>
                  <p:pic>
                    <p:nvPicPr>
                      <p:cNvPr id="11469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0" y="2349500"/>
                        <a:ext cx="1270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692" name="Object 5">
            <a:extLst>
              <a:ext uri="{FF2B5EF4-FFF2-40B4-BE49-F238E27FC236}">
                <a16:creationId xmlns:a16="http://schemas.microsoft.com/office/drawing/2014/main" id="{9C3FB012-0BAA-7BD2-2E32-8787D56AAF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3775" y="1619250"/>
          <a:ext cx="7156450" cy="349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0" imgH="0" progId="Equation.DSMT4">
                  <p:embed/>
                </p:oleObj>
              </mc:Choice>
              <mc:Fallback>
                <p:oleObj name="Equation" r:id="rId6" imgW="0" imgH="0" progId="Equation.DSMT4">
                  <p:embed/>
                  <p:pic>
                    <p:nvPicPr>
                      <p:cNvPr id="11469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1619250"/>
                        <a:ext cx="7156450" cy="34972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693" name="TextBox 6">
            <a:extLst>
              <a:ext uri="{FF2B5EF4-FFF2-40B4-BE49-F238E27FC236}">
                <a16:creationId xmlns:a16="http://schemas.microsoft.com/office/drawing/2014/main" id="{FAEDBAD5-84A4-7193-384A-4E4CA6610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0" y="0"/>
            <a:ext cx="6784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2D Fourier transform </a:t>
            </a:r>
          </a:p>
        </p:txBody>
      </p:sp>
    </p:spTree>
    <p:extLst>
      <p:ext uri="{BB962C8B-B14F-4D97-AF65-F5344CB8AC3E}">
        <p14:creationId xmlns:p14="http://schemas.microsoft.com/office/powerpoint/2010/main" val="2326141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A03F4-BD25-6FA2-9BC3-414285528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87929B9-FDE2-AC19-3A3A-D46D49DA3BB6}"/>
              </a:ext>
            </a:extLst>
          </p:cNvPr>
          <p:cNvCxnSpPr/>
          <p:nvPr/>
        </p:nvCxnSpPr>
        <p:spPr>
          <a:xfrm flipH="1" flipV="1">
            <a:off x="2393577" y="349623"/>
            <a:ext cx="13447" cy="20170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CBD6675-7FBC-CB8F-80A9-CF3D202B6541}"/>
              </a:ext>
            </a:extLst>
          </p:cNvPr>
          <p:cNvCxnSpPr/>
          <p:nvPr/>
        </p:nvCxnSpPr>
        <p:spPr>
          <a:xfrm>
            <a:off x="1398495" y="1358153"/>
            <a:ext cx="215152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44E37A4-D75A-DF05-5091-8988DB7CF885}"/>
              </a:ext>
            </a:extLst>
          </p:cNvPr>
          <p:cNvSpPr/>
          <p:nvPr/>
        </p:nvSpPr>
        <p:spPr>
          <a:xfrm>
            <a:off x="2501154" y="1264024"/>
            <a:ext cx="188259" cy="1882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B30492-5EDE-4A79-2542-03D3F199F683}"/>
              </a:ext>
            </a:extLst>
          </p:cNvPr>
          <p:cNvSpPr/>
          <p:nvPr/>
        </p:nvSpPr>
        <p:spPr>
          <a:xfrm>
            <a:off x="2084295" y="1264024"/>
            <a:ext cx="188259" cy="1882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E39316-3D3E-309C-EF16-5C48C3DE4839}"/>
              </a:ext>
            </a:extLst>
          </p:cNvPr>
          <p:cNvCxnSpPr/>
          <p:nvPr/>
        </p:nvCxnSpPr>
        <p:spPr>
          <a:xfrm flipH="1" flipV="1">
            <a:off x="6405282" y="349623"/>
            <a:ext cx="13447" cy="201706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7DCE92A-00FE-C18B-2AFB-FEA6491F7063}"/>
              </a:ext>
            </a:extLst>
          </p:cNvPr>
          <p:cNvCxnSpPr/>
          <p:nvPr/>
        </p:nvCxnSpPr>
        <p:spPr>
          <a:xfrm>
            <a:off x="5410200" y="1358153"/>
            <a:ext cx="215152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20D0A5E-2A2F-DD53-584E-E90C439FB50D}"/>
              </a:ext>
            </a:extLst>
          </p:cNvPr>
          <p:cNvSpPr/>
          <p:nvPr/>
        </p:nvSpPr>
        <p:spPr>
          <a:xfrm>
            <a:off x="5544671" y="1264024"/>
            <a:ext cx="188259" cy="1882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7631C6-8BAE-CB5F-FA0C-CB8AF2FE118E}"/>
              </a:ext>
            </a:extLst>
          </p:cNvPr>
          <p:cNvSpPr/>
          <p:nvPr/>
        </p:nvSpPr>
        <p:spPr>
          <a:xfrm>
            <a:off x="7091081" y="1264024"/>
            <a:ext cx="188259" cy="1882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0D9219-ADDE-CA60-E85C-E34BAE82CA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40" y="2944907"/>
            <a:ext cx="4222813" cy="31683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8B2C0F-2E3D-75F1-3441-1DF895E79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45" y="2944907"/>
            <a:ext cx="4222813" cy="3168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A81ED6-AE41-D0AD-6F13-C4121326135F}"/>
              </a:ext>
            </a:extLst>
          </p:cNvPr>
          <p:cNvSpPr txBox="1"/>
          <p:nvPr/>
        </p:nvSpPr>
        <p:spPr>
          <a:xfrm>
            <a:off x="2995033" y="1716369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</a:t>
            </a:r>
            <a:r>
              <a:rPr kumimoji="0" lang="en-US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  <a:r>
              <a:rPr kumimoji="0" lang="el-GR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l-G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=1/Λ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E0662A-D6BA-EF8E-1110-A484DE09651A}"/>
              </a:ext>
            </a:extLst>
          </p:cNvPr>
          <p:cNvCxnSpPr/>
          <p:nvPr/>
        </p:nvCxnSpPr>
        <p:spPr>
          <a:xfrm flipH="1" flipV="1">
            <a:off x="2689413" y="1452282"/>
            <a:ext cx="277398" cy="3487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8ED7D5A-8DB4-F5DE-EED8-A70A19340670}"/>
              </a:ext>
            </a:extLst>
          </p:cNvPr>
          <p:cNvSpPr txBox="1"/>
          <p:nvPr/>
        </p:nvSpPr>
        <p:spPr>
          <a:xfrm>
            <a:off x="3486097" y="965665"/>
            <a:ext cx="427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FCBF6E-E477-C6EB-070F-906E8D00A0C6}"/>
              </a:ext>
            </a:extLst>
          </p:cNvPr>
          <p:cNvSpPr txBox="1"/>
          <p:nvPr/>
        </p:nvSpPr>
        <p:spPr>
          <a:xfrm>
            <a:off x="2501154" y="26457"/>
            <a:ext cx="39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8A4248-03A4-BC0D-D55E-3386CACFCE10}"/>
              </a:ext>
            </a:extLst>
          </p:cNvPr>
          <p:cNvSpPr txBox="1"/>
          <p:nvPr/>
        </p:nvSpPr>
        <p:spPr>
          <a:xfrm>
            <a:off x="1623448" y="6113223"/>
            <a:ext cx="65692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Λ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BBD7D5-3823-821B-4B45-F2B6FFE343E2}"/>
              </a:ext>
            </a:extLst>
          </p:cNvPr>
          <p:cNvCxnSpPr/>
          <p:nvPr/>
        </p:nvCxnSpPr>
        <p:spPr>
          <a:xfrm>
            <a:off x="1539605" y="6000335"/>
            <a:ext cx="685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249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F446D-D613-CDF9-20EB-EAD26A33E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30 at 19.08.55.png">
            <a:extLst>
              <a:ext uri="{FF2B5EF4-FFF2-40B4-BE49-F238E27FC236}">
                <a16:creationId xmlns:a16="http://schemas.microsoft.com/office/drawing/2014/main" id="{A5C7D015-FB21-3C07-59DE-31F08BD4A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9" t="35209" r="35666" b="36681"/>
          <a:stretch/>
        </p:blipFill>
        <p:spPr>
          <a:xfrm>
            <a:off x="1959351" y="2681224"/>
            <a:ext cx="1866718" cy="1846597"/>
          </a:xfrm>
          <a:prstGeom prst="rect">
            <a:avLst/>
          </a:prstGeom>
        </p:spPr>
      </p:pic>
      <p:pic>
        <p:nvPicPr>
          <p:cNvPr id="8" name="Picture 7" descr="Screen Shot 2013-09-30 at 20.06.15.png">
            <a:extLst>
              <a:ext uri="{FF2B5EF4-FFF2-40B4-BE49-F238E27FC236}">
                <a16:creationId xmlns:a16="http://schemas.microsoft.com/office/drawing/2014/main" id="{44AEC35B-20FA-42A4-8D44-4D7EF5D9D0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8" t="35108" r="35666" b="36862"/>
          <a:stretch/>
        </p:blipFill>
        <p:spPr>
          <a:xfrm>
            <a:off x="1959351" y="4628346"/>
            <a:ext cx="1866718" cy="1846598"/>
          </a:xfrm>
          <a:prstGeom prst="rect">
            <a:avLst/>
          </a:prstGeom>
        </p:spPr>
      </p:pic>
      <p:pic>
        <p:nvPicPr>
          <p:cNvPr id="9" name="Picture 8" descr="Screen Shot 2013-09-30 at 19.08.22.png">
            <a:extLst>
              <a:ext uri="{FF2B5EF4-FFF2-40B4-BE49-F238E27FC236}">
                <a16:creationId xmlns:a16="http://schemas.microsoft.com/office/drawing/2014/main" id="{08417424-DBA1-8B81-7C81-C75D92F8F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05" y="2681224"/>
            <a:ext cx="1843970" cy="1846597"/>
          </a:xfrm>
          <a:prstGeom prst="rect">
            <a:avLst/>
          </a:prstGeom>
        </p:spPr>
      </p:pic>
      <p:pic>
        <p:nvPicPr>
          <p:cNvPr id="10" name="Picture 9" descr="Screen Shot 2013-09-30 at 19.09.36.png">
            <a:extLst>
              <a:ext uri="{FF2B5EF4-FFF2-40B4-BE49-F238E27FC236}">
                <a16:creationId xmlns:a16="http://schemas.microsoft.com/office/drawing/2014/main" id="{B14F73BD-D091-3F67-2DDF-FDEE3237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05" y="758409"/>
            <a:ext cx="1843970" cy="1841340"/>
          </a:xfrm>
          <a:prstGeom prst="rect">
            <a:avLst/>
          </a:prstGeom>
        </p:spPr>
      </p:pic>
      <p:pic>
        <p:nvPicPr>
          <p:cNvPr id="11" name="Picture 10" descr="Screen Shot 2013-09-30 at 20.05.42.png">
            <a:extLst>
              <a:ext uri="{FF2B5EF4-FFF2-40B4-BE49-F238E27FC236}">
                <a16:creationId xmlns:a16="http://schemas.microsoft.com/office/drawing/2014/main" id="{E2C47BCF-F6A1-D523-844F-DCA5FE889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05" y="4623071"/>
            <a:ext cx="1843970" cy="1851873"/>
          </a:xfrm>
          <a:prstGeom prst="rect">
            <a:avLst/>
          </a:prstGeom>
        </p:spPr>
      </p:pic>
      <p:pic>
        <p:nvPicPr>
          <p:cNvPr id="22" name="Picture 21" descr="Screen Shot 2013-09-30 at 19.09.52.png">
            <a:extLst>
              <a:ext uri="{FF2B5EF4-FFF2-40B4-BE49-F238E27FC236}">
                <a16:creationId xmlns:a16="http://schemas.microsoft.com/office/drawing/2014/main" id="{240C29E9-FC22-C4F5-5407-DA16AE2930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8" t="35486" r="35666" b="36524"/>
          <a:stretch/>
        </p:blipFill>
        <p:spPr>
          <a:xfrm>
            <a:off x="1959351" y="758409"/>
            <a:ext cx="1866718" cy="1846597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99D806D0-F6B9-C081-300F-206ADDC2FE5F}"/>
              </a:ext>
            </a:extLst>
          </p:cNvPr>
          <p:cNvSpPr txBox="1">
            <a:spLocks noChangeArrowheads="1"/>
          </p:cNvSpPr>
          <p:nvPr/>
        </p:nvSpPr>
        <p:spPr>
          <a:xfrm>
            <a:off x="8930" y="0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Fourier Transform pairs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32BBB3-6A33-B2A8-6FD2-315E8E0DFF05}"/>
              </a:ext>
            </a:extLst>
          </p:cNvPr>
          <p:cNvCxnSpPr/>
          <p:nvPr/>
        </p:nvCxnSpPr>
        <p:spPr>
          <a:xfrm>
            <a:off x="3977476" y="1676539"/>
            <a:ext cx="126991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9725AB5-8356-DF81-C82F-0BA1A6039267}"/>
              </a:ext>
            </a:extLst>
          </p:cNvPr>
          <p:cNvSpPr txBox="1"/>
          <p:nvPr/>
        </p:nvSpPr>
        <p:spPr>
          <a:xfrm>
            <a:off x="4348500" y="1269161"/>
            <a:ext cx="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MS PGothic" panose="020B0600070205080204" pitchFamily="34" charset="-128"/>
                <a:cs typeface="Cambria"/>
              </a:rPr>
              <a:t>FT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7F1ED27-3389-4B5F-1A85-495E93F66278}"/>
              </a:ext>
            </a:extLst>
          </p:cNvPr>
          <p:cNvCxnSpPr/>
          <p:nvPr/>
        </p:nvCxnSpPr>
        <p:spPr>
          <a:xfrm>
            <a:off x="3977476" y="3606939"/>
            <a:ext cx="126991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16B8514-5C41-DC26-8D6F-9299B77055AE}"/>
              </a:ext>
            </a:extLst>
          </p:cNvPr>
          <p:cNvSpPr txBox="1"/>
          <p:nvPr/>
        </p:nvSpPr>
        <p:spPr>
          <a:xfrm>
            <a:off x="4348500" y="3199561"/>
            <a:ext cx="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MS PGothic" panose="020B0600070205080204" pitchFamily="34" charset="-128"/>
                <a:cs typeface="Cambria"/>
              </a:rPr>
              <a:t>FT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2E2142-863D-BE0D-62BD-41A8246E974E}"/>
              </a:ext>
            </a:extLst>
          </p:cNvPr>
          <p:cNvCxnSpPr/>
          <p:nvPr/>
        </p:nvCxnSpPr>
        <p:spPr>
          <a:xfrm>
            <a:off x="3977476" y="5550039"/>
            <a:ext cx="126991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0E07F41-9653-DB54-9246-B4C4FB1221B4}"/>
              </a:ext>
            </a:extLst>
          </p:cNvPr>
          <p:cNvSpPr txBox="1"/>
          <p:nvPr/>
        </p:nvSpPr>
        <p:spPr>
          <a:xfrm>
            <a:off x="4348500" y="5142661"/>
            <a:ext cx="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MS PGothic" panose="020B0600070205080204" pitchFamily="34" charset="-128"/>
                <a:cs typeface="Cambria"/>
              </a:rPr>
              <a:t>FT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ECCB0E92-CEF7-8AAC-E1E6-723F81659D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46AEA9-2BA8-3A46-A5D8-B2B5F1B71A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6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DC690-F4D8-DBEE-5B04-27C1549F4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5">
            <a:extLst>
              <a:ext uri="{FF2B5EF4-FFF2-40B4-BE49-F238E27FC236}">
                <a16:creationId xmlns:a16="http://schemas.microsoft.com/office/drawing/2014/main" id="{C5D8AEF0-8A0B-608D-7157-89A75D5A480D}"/>
              </a:ext>
            </a:extLst>
          </p:cNvPr>
          <p:cNvSpPr txBox="1">
            <a:spLocks noChangeArrowheads="1"/>
          </p:cNvSpPr>
          <p:nvPr/>
        </p:nvSpPr>
        <p:spPr>
          <a:xfrm>
            <a:off x="480940" y="925916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Fourier Transform pair</a:t>
            </a:r>
          </a:p>
        </p:txBody>
      </p:sp>
      <p:pic>
        <p:nvPicPr>
          <p:cNvPr id="2" name="Picture 1" descr="zebra1.jpg">
            <a:extLst>
              <a:ext uri="{FF2B5EF4-FFF2-40B4-BE49-F238E27FC236}">
                <a16:creationId xmlns:a16="http://schemas.microsoft.com/office/drawing/2014/main" id="{C931CF07-1712-CEC5-7525-B0AE4CC84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352" y="2669513"/>
            <a:ext cx="1866718" cy="1446982"/>
          </a:xfrm>
          <a:prstGeom prst="rect">
            <a:avLst/>
          </a:prstGeom>
        </p:spPr>
      </p:pic>
      <p:pic>
        <p:nvPicPr>
          <p:cNvPr id="3" name="Picture 2" descr="Screen Shot 2013-10-02 at 11.10.25.png">
            <a:extLst>
              <a:ext uri="{FF2B5EF4-FFF2-40B4-BE49-F238E27FC236}">
                <a16:creationId xmlns:a16="http://schemas.microsoft.com/office/drawing/2014/main" id="{8E17965D-02D9-4F88-7646-60518EB5F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524" y="2402813"/>
            <a:ext cx="1854200" cy="18542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1C5C8F9-99EF-CD15-162C-76724D54E04E}"/>
              </a:ext>
            </a:extLst>
          </p:cNvPr>
          <p:cNvCxnSpPr/>
          <p:nvPr/>
        </p:nvCxnSpPr>
        <p:spPr>
          <a:xfrm>
            <a:off x="3977476" y="3317352"/>
            <a:ext cx="1269917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49F1E82-A1CB-73DB-47B5-DF0B58EA2EF2}"/>
              </a:ext>
            </a:extLst>
          </p:cNvPr>
          <p:cNvSpPr txBox="1"/>
          <p:nvPr/>
        </p:nvSpPr>
        <p:spPr>
          <a:xfrm>
            <a:off x="4348500" y="2909974"/>
            <a:ext cx="49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MS PGothic" panose="020B0600070205080204" pitchFamily="34" charset="-128"/>
                <a:cs typeface="Cambria"/>
              </a:rPr>
              <a:t>FT</a:t>
            </a:r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D7F1AB47-D28B-60C8-D375-3199141D5E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46AEA9-2BA8-3A46-A5D8-B2B5F1B71A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5FDE2-1CAE-72C2-E24B-D11EF2F12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D2446C-C787-F8F2-1BA4-EDFDBD7B3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19" y="2447364"/>
            <a:ext cx="2913372" cy="2586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052B79-D826-AE53-C72D-0A1B1DAF3FC3}"/>
              </a:ext>
            </a:extLst>
          </p:cNvPr>
          <p:cNvSpPr txBox="1"/>
          <p:nvPr/>
        </p:nvSpPr>
        <p:spPr>
          <a:xfrm>
            <a:off x="1463713" y="1975797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 Isaac Newton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4BA5D-21CD-93B0-3B59-E00B7BDD62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735" y="2447364"/>
            <a:ext cx="3079221" cy="2586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D6AF7C-85DA-143A-129A-59259F67EE38}"/>
              </a:ext>
            </a:extLst>
          </p:cNvPr>
          <p:cNvSpPr txBox="1"/>
          <p:nvPr/>
        </p:nvSpPr>
        <p:spPr>
          <a:xfrm>
            <a:off x="4666355" y="877703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Log of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absolute value of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2D FFT of 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Sir Isaac Newton</a:t>
            </a:r>
          </a:p>
        </p:txBody>
      </p:sp>
    </p:spTree>
    <p:extLst>
      <p:ext uri="{BB962C8B-B14F-4D97-AF65-F5344CB8AC3E}">
        <p14:creationId xmlns:p14="http://schemas.microsoft.com/office/powerpoint/2010/main" val="1276446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206FE-D1B2-98E1-DE07-A8885C6B7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7899E82-83E9-4B39-8528-6A46C2CEF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16"/>
          <a:stretch/>
        </p:blipFill>
        <p:spPr>
          <a:xfrm>
            <a:off x="3062121" y="1096317"/>
            <a:ext cx="2428252" cy="226365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8B0D66E-2E75-90C9-D634-D407CF6D0E2E}"/>
              </a:ext>
            </a:extLst>
          </p:cNvPr>
          <p:cNvCxnSpPr/>
          <p:nvPr/>
        </p:nvCxnSpPr>
        <p:spPr>
          <a:xfrm flipH="1" flipV="1">
            <a:off x="4401165" y="1182905"/>
            <a:ext cx="13447" cy="201706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AD814A-94C6-D16A-968B-8DF0D85A4252}"/>
              </a:ext>
            </a:extLst>
          </p:cNvPr>
          <p:cNvCxnSpPr/>
          <p:nvPr/>
        </p:nvCxnSpPr>
        <p:spPr>
          <a:xfrm>
            <a:off x="3406083" y="2191435"/>
            <a:ext cx="2151529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618E17A-0CC5-91F9-61A1-AA257EBF4532}"/>
              </a:ext>
            </a:extLst>
          </p:cNvPr>
          <p:cNvSpPr/>
          <p:nvPr/>
        </p:nvSpPr>
        <p:spPr>
          <a:xfrm>
            <a:off x="4454955" y="2231776"/>
            <a:ext cx="92797" cy="1075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53981AC-CF76-0FB4-EC5C-F86A3663C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00" y="3498031"/>
            <a:ext cx="4478253" cy="335996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07FB47A-AE8A-E8CD-391C-7300CFE510E5}"/>
              </a:ext>
            </a:extLst>
          </p:cNvPr>
          <p:cNvSpPr txBox="1"/>
          <p:nvPr/>
        </p:nvSpPr>
        <p:spPr>
          <a:xfrm>
            <a:off x="0" y="55812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rPr>
              <a:t>Extraction of a frequency component of  Isaac Newton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083FA4E-0F74-BE93-4003-967476F579FF}"/>
              </a:ext>
            </a:extLst>
          </p:cNvPr>
          <p:cNvSpPr/>
          <p:nvPr/>
        </p:nvSpPr>
        <p:spPr>
          <a:xfrm>
            <a:off x="4257733" y="2034554"/>
            <a:ext cx="92797" cy="1075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760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4709B-FC02-E7BC-3823-E9071A4EB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33B01A-2D46-D044-3287-64AB57D46B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20" y="98333"/>
            <a:ext cx="3129195" cy="2347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5A90C2-BBA5-5585-E3C3-E00868E40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75" y="94588"/>
            <a:ext cx="3134188" cy="23515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A1B98E-D519-779B-42E9-2886ECE6F4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19" y="2224209"/>
            <a:ext cx="3129195" cy="2347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E3AEE-DDE9-3B56-DE5E-30290A92E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73" y="2224208"/>
            <a:ext cx="3134189" cy="2351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576C7A-3FBD-BB11-9815-358CB5ECBB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18" y="4330136"/>
            <a:ext cx="3136995" cy="235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1A2E75-0307-FCDF-CA48-4D8FF951A2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77" y="4330136"/>
            <a:ext cx="3155785" cy="23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89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357FD-B652-0966-FB22-D9D3C6D29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6AEA56-9911-98FC-6764-58EF4A3DA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06371" y="-718214"/>
            <a:ext cx="6335973" cy="844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2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>
            <a:extLst>
              <a:ext uri="{FF2B5EF4-FFF2-40B4-BE49-F238E27FC236}">
                <a16:creationId xmlns:a16="http://schemas.microsoft.com/office/drawing/2014/main" id="{8D5B46D0-B7CC-8B4D-98E1-32BC55551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8459" y="1178689"/>
            <a:ext cx="69088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r-TR" sz="2800" b="1" dirty="0"/>
              <a:t>Course website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r-TR" sz="2800" dirty="0"/>
              <a:t>All information, lecture notes, presentations, homework, and announcement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r-TR" sz="2800" dirty="0"/>
              <a:t>the course will be available on: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r-TR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r-TR" sz="2800" b="1" dirty="0"/>
              <a:t>http://</a:t>
            </a:r>
            <a:r>
              <a:rPr lang="en-US" altLang="tr-TR" sz="2800" b="1" dirty="0" err="1"/>
              <a:t>moodle.epfl.ch</a:t>
            </a:r>
            <a:endParaRPr lang="en-US" altLang="tr-TR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r-TR" sz="2800" b="1" dirty="0"/>
              <a:t>course ID: MICRO-421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r-TR" sz="2800" b="1" dirty="0"/>
              <a:t>password for resources</a:t>
            </a:r>
            <a:r>
              <a:rPr lang="en-US" altLang="tr-TR" sz="2800" b="1" dirty="0">
                <a:solidFill>
                  <a:srgbClr val="0000FF"/>
                </a:solidFill>
              </a:rPr>
              <a:t>: imaging</a:t>
            </a:r>
            <a:r>
              <a:rPr lang="en-US" altLang="tr-TR" sz="28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r-TR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r-TR" sz="2800" b="1" i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1248606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98EB5-2916-7D76-1D0A-2525B60C1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CEBDFF1B-D2EB-0C61-7888-550E7C5E3499}"/>
              </a:ext>
            </a:extLst>
          </p:cNvPr>
          <p:cNvSpPr txBox="1"/>
          <p:nvPr/>
        </p:nvSpPr>
        <p:spPr>
          <a:xfrm>
            <a:off x="10289473" y="1842389"/>
            <a:ext cx="449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Y’</a:t>
            </a:r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57DF3EB0-8637-61FF-680F-082ABFE7C0B3}"/>
              </a:ext>
            </a:extLst>
          </p:cNvPr>
          <p:cNvSpPr/>
          <p:nvPr/>
        </p:nvSpPr>
        <p:spPr>
          <a:xfrm rot="5241143" flipV="1">
            <a:off x="538626" y="2166207"/>
            <a:ext cx="1624769" cy="999025"/>
          </a:xfrm>
          <a:prstGeom prst="parallelogram">
            <a:avLst>
              <a:gd name="adj" fmla="val 51587"/>
            </a:avLst>
          </a:prstGeom>
          <a:blipFill rotWithShape="1"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A617066-9B93-8654-3721-98DA1544B03E}"/>
              </a:ext>
            </a:extLst>
          </p:cNvPr>
          <p:cNvCxnSpPr/>
          <p:nvPr/>
        </p:nvCxnSpPr>
        <p:spPr>
          <a:xfrm>
            <a:off x="1157883" y="1195588"/>
            <a:ext cx="0" cy="815489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E214E1-E4C7-7BEE-8BB7-3013D7B3064F}"/>
              </a:ext>
            </a:extLst>
          </p:cNvPr>
          <p:cNvCxnSpPr/>
          <p:nvPr/>
        </p:nvCxnSpPr>
        <p:spPr>
          <a:xfrm flipV="1">
            <a:off x="2091658" y="1832920"/>
            <a:ext cx="616292" cy="408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C5B133-B33C-9409-1CDC-E768690C47B1}"/>
              </a:ext>
            </a:extLst>
          </p:cNvPr>
          <p:cNvCxnSpPr/>
          <p:nvPr/>
        </p:nvCxnSpPr>
        <p:spPr>
          <a:xfrm flipV="1">
            <a:off x="1381995" y="2540112"/>
            <a:ext cx="4930336" cy="74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6955E7-E7F9-B12F-C9BB-047180835BE2}"/>
              </a:ext>
            </a:extLst>
          </p:cNvPr>
          <p:cNvCxnSpPr/>
          <p:nvPr/>
        </p:nvCxnSpPr>
        <p:spPr>
          <a:xfrm>
            <a:off x="4840047" y="1123900"/>
            <a:ext cx="0" cy="815489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C8A513-72D4-1DD8-416B-068BB579ABED}"/>
              </a:ext>
            </a:extLst>
          </p:cNvPr>
          <p:cNvCxnSpPr/>
          <p:nvPr/>
        </p:nvCxnSpPr>
        <p:spPr>
          <a:xfrm flipV="1">
            <a:off x="5773822" y="1761232"/>
            <a:ext cx="616292" cy="408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arallelogram 8">
            <a:extLst>
              <a:ext uri="{FF2B5EF4-FFF2-40B4-BE49-F238E27FC236}">
                <a16:creationId xmlns:a16="http://schemas.microsoft.com/office/drawing/2014/main" id="{6B3CB449-13E0-8D02-041B-C35A1F861736}"/>
              </a:ext>
            </a:extLst>
          </p:cNvPr>
          <p:cNvSpPr/>
          <p:nvPr/>
        </p:nvSpPr>
        <p:spPr>
          <a:xfrm rot="5241143" flipV="1">
            <a:off x="4145351" y="2114843"/>
            <a:ext cx="1624769" cy="960169"/>
          </a:xfrm>
          <a:prstGeom prst="parallelogram">
            <a:avLst>
              <a:gd name="adj" fmla="val 5158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57765E-6700-39BF-B64C-43F8FC6104AC}"/>
              </a:ext>
            </a:extLst>
          </p:cNvPr>
          <p:cNvCxnSpPr/>
          <p:nvPr/>
        </p:nvCxnSpPr>
        <p:spPr>
          <a:xfrm>
            <a:off x="5185890" y="2551569"/>
            <a:ext cx="1073492" cy="0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B5CB80-BE43-C251-BBBE-59A606880EFB}"/>
              </a:ext>
            </a:extLst>
          </p:cNvPr>
          <p:cNvSpPr txBox="1"/>
          <p:nvPr/>
        </p:nvSpPr>
        <p:spPr>
          <a:xfrm>
            <a:off x="951487" y="735893"/>
            <a:ext cx="34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D77833-C8AC-9D60-BFEE-7A55B957F1E3}"/>
              </a:ext>
            </a:extLst>
          </p:cNvPr>
          <p:cNvSpPr txBox="1"/>
          <p:nvPr/>
        </p:nvSpPr>
        <p:spPr>
          <a:xfrm>
            <a:off x="2707950" y="1238011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6EB683-F408-D862-D559-69B31B40C5C8}"/>
              </a:ext>
            </a:extLst>
          </p:cNvPr>
          <p:cNvSpPr txBox="1"/>
          <p:nvPr/>
        </p:nvSpPr>
        <p:spPr>
          <a:xfrm>
            <a:off x="6405333" y="1316341"/>
            <a:ext cx="43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y’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F41C00-BDEF-0122-4D40-EEE07477CD32}"/>
              </a:ext>
            </a:extLst>
          </p:cNvPr>
          <p:cNvSpPr txBox="1"/>
          <p:nvPr/>
        </p:nvSpPr>
        <p:spPr>
          <a:xfrm>
            <a:off x="4615430" y="710887"/>
            <a:ext cx="429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x’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7D2EE3-AC98-3E4F-84C7-50F8E10BD945}"/>
              </a:ext>
            </a:extLst>
          </p:cNvPr>
          <p:cNvSpPr txBox="1"/>
          <p:nvPr/>
        </p:nvSpPr>
        <p:spPr>
          <a:xfrm>
            <a:off x="876794" y="3840541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Z=0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DDDFD2-3E4B-8D35-A493-2FB4931F6696}"/>
              </a:ext>
            </a:extLst>
          </p:cNvPr>
          <p:cNvCxnSpPr/>
          <p:nvPr/>
        </p:nvCxnSpPr>
        <p:spPr>
          <a:xfrm>
            <a:off x="1195825" y="3500309"/>
            <a:ext cx="0" cy="365196"/>
          </a:xfrm>
          <a:prstGeom prst="straightConnector1">
            <a:avLst/>
          </a:prstGeom>
          <a:ln>
            <a:prstDash val="dot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23F98D20-F4AE-8631-801E-AAA9501235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8384" y="4359888"/>
          <a:ext cx="8823325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97400" imgH="622300" progId="Equation.DSMT4">
                  <p:embed/>
                </p:oleObj>
              </mc:Choice>
              <mc:Fallback>
                <p:oleObj name="Equation" r:id="rId3" imgW="4597400" imgH="6223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384" y="4359888"/>
                        <a:ext cx="8823325" cy="1195387"/>
                      </a:xfrm>
                      <a:prstGeom prst="rect">
                        <a:avLst/>
                      </a:prstGeom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E9DDF092-1604-9DEB-1D51-F6267BDCAE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14859" y="5675595"/>
          <a:ext cx="652145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73400" imgH="533400" progId="Equation.DSMT4">
                  <p:embed/>
                </p:oleObj>
              </mc:Choice>
              <mc:Fallback>
                <p:oleObj name="Equation" r:id="rId5" imgW="3073400" imgH="53340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4859" y="5675595"/>
                        <a:ext cx="6521450" cy="11303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5697EE19-2472-663C-5ED9-88BB8EC98742}"/>
              </a:ext>
            </a:extLst>
          </p:cNvPr>
          <p:cNvCxnSpPr/>
          <p:nvPr/>
        </p:nvCxnSpPr>
        <p:spPr>
          <a:xfrm flipV="1">
            <a:off x="3805244" y="2894463"/>
            <a:ext cx="1034805" cy="534159"/>
          </a:xfrm>
          <a:prstGeom prst="curvedConnector3">
            <a:avLst/>
          </a:prstGeom>
          <a:ln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8F0C7B1-9345-0F47-B3AB-04E26C14C288}"/>
              </a:ext>
            </a:extLst>
          </p:cNvPr>
          <p:cNvCxnSpPr>
            <a:cxnSpLocks/>
          </p:cNvCxnSpPr>
          <p:nvPr/>
        </p:nvCxnSpPr>
        <p:spPr>
          <a:xfrm flipV="1">
            <a:off x="610363" y="2903784"/>
            <a:ext cx="242162" cy="2577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41C1FE1-CFD0-68AC-3371-C78BCBDA2848}"/>
              </a:ext>
            </a:extLst>
          </p:cNvPr>
          <p:cNvSpPr txBox="1"/>
          <p:nvPr/>
        </p:nvSpPr>
        <p:spPr>
          <a:xfrm>
            <a:off x="2640387" y="52105"/>
            <a:ext cx="3892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Angular spectrum</a:t>
            </a:r>
          </a:p>
        </p:txBody>
      </p:sp>
      <p:pic>
        <p:nvPicPr>
          <p:cNvPr id="12" name="Picture 11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1AD17DB-8CC8-0FB4-B215-3201BE6CE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28" y="3231042"/>
            <a:ext cx="697339" cy="39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78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0289473" y="1842389"/>
            <a:ext cx="449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Y’</a:t>
            </a:r>
          </a:p>
        </p:txBody>
      </p:sp>
      <p:sp>
        <p:nvSpPr>
          <p:cNvPr id="2" name="Parallelogram 1"/>
          <p:cNvSpPr/>
          <p:nvPr/>
        </p:nvSpPr>
        <p:spPr>
          <a:xfrm rot="5241143" flipV="1">
            <a:off x="2112781" y="2166207"/>
            <a:ext cx="1624769" cy="999025"/>
          </a:xfrm>
          <a:prstGeom prst="parallelogram">
            <a:avLst>
              <a:gd name="adj" fmla="val 51587"/>
            </a:avLst>
          </a:prstGeom>
          <a:blipFill rotWithShape="1"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32038" y="1195588"/>
            <a:ext cx="0" cy="815489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3665813" y="1832920"/>
            <a:ext cx="616292" cy="408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956150" y="2540112"/>
            <a:ext cx="4930336" cy="746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14202" y="1123900"/>
            <a:ext cx="0" cy="815489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347977" y="1761232"/>
            <a:ext cx="616292" cy="408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045" y="2551569"/>
            <a:ext cx="1073492" cy="0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25642" y="735893"/>
            <a:ext cx="34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2105" y="1238011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79488" y="1316341"/>
            <a:ext cx="436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89585" y="710887"/>
            <a:ext cx="429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x’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50949" y="3840541"/>
            <a:ext cx="638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Z=0</a:t>
            </a:r>
          </a:p>
        </p:txBody>
      </p:sp>
      <p:cxnSp>
        <p:nvCxnSpPr>
          <p:cNvPr id="22" name="Straight Arrow Connector 21"/>
          <p:cNvCxnSpPr>
            <a:cxnSpLocks/>
            <a:endCxn id="21" idx="0"/>
          </p:cNvCxnSpPr>
          <p:nvPr/>
        </p:nvCxnSpPr>
        <p:spPr>
          <a:xfrm>
            <a:off x="2769980" y="3500309"/>
            <a:ext cx="2" cy="340232"/>
          </a:xfrm>
          <a:prstGeom prst="straightConnector1">
            <a:avLst/>
          </a:prstGeom>
          <a:ln>
            <a:prstDash val="dot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640387" y="52105"/>
            <a:ext cx="3892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Angular spectrum</a:t>
            </a:r>
          </a:p>
        </p:txBody>
      </p:sp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8C0C0375-28FB-2CCB-611A-2D07226DA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06" y="1406655"/>
            <a:ext cx="1367113" cy="11175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E802CF-7757-2DD7-E3F5-18A1BBDEB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443" y="364827"/>
            <a:ext cx="1827408" cy="1075560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6D25F2B-5CF5-7C3E-4537-BDDE374D892D}"/>
              </a:ext>
            </a:extLst>
          </p:cNvPr>
          <p:cNvSpPr/>
          <p:nvPr/>
        </p:nvSpPr>
        <p:spPr>
          <a:xfrm rot="5241143" flipV="1">
            <a:off x="5715159" y="2075827"/>
            <a:ext cx="1624769" cy="999025"/>
          </a:xfrm>
          <a:prstGeom prst="parallelogram">
            <a:avLst>
              <a:gd name="adj" fmla="val 51587"/>
            </a:avLst>
          </a:prstGeom>
          <a:blipFill rotWithShape="1">
            <a:blip r:embed="rId2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AD4C61-DB71-718C-0368-A9703F93D537}"/>
              </a:ext>
            </a:extLst>
          </p:cNvPr>
          <p:cNvSpPr txBox="1"/>
          <p:nvPr/>
        </p:nvSpPr>
        <p:spPr>
          <a:xfrm>
            <a:off x="5555848" y="29631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CA2078-A84A-5DA5-A96E-09C2CD2C8503}"/>
              </a:ext>
            </a:extLst>
          </p:cNvPr>
          <p:cNvSpPr txBox="1"/>
          <p:nvPr/>
        </p:nvSpPr>
        <p:spPr>
          <a:xfrm>
            <a:off x="1624730" y="4712681"/>
            <a:ext cx="66736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rgbClr val="FF0000"/>
                </a:solidFill>
              </a:rPr>
              <a:t>3 steps</a:t>
            </a:r>
          </a:p>
          <a:p>
            <a:endParaRPr lang="en-CH" dirty="0"/>
          </a:p>
          <a:p>
            <a:pPr marL="342900" indent="-342900">
              <a:buFont typeface="+mj-lt"/>
              <a:buAutoNum type="arabicPeriod"/>
            </a:pPr>
            <a:r>
              <a:rPr lang="en-CH" dirty="0"/>
              <a:t>Take the 2D Fourier transform of f(x,y)</a:t>
            </a:r>
          </a:p>
          <a:p>
            <a:pPr marL="342900" indent="-342900">
              <a:buFont typeface="+mj-lt"/>
              <a:buAutoNum type="arabicPeriod"/>
            </a:pPr>
            <a:r>
              <a:rPr lang="en-CH" dirty="0"/>
              <a:t>Multiply each spatial frequency component by its eigenvalue</a:t>
            </a:r>
          </a:p>
          <a:p>
            <a:pPr marL="342900" indent="-342900">
              <a:buFont typeface="+mj-lt"/>
              <a:buAutoNum type="arabicPeriod"/>
            </a:pPr>
            <a:r>
              <a:rPr lang="en-CH" dirty="0"/>
              <a:t>Take the inverse 2D Fourier transform to get g(x’,y’)  </a:t>
            </a:r>
          </a:p>
        </p:txBody>
      </p:sp>
    </p:spTree>
    <p:extLst>
      <p:ext uri="{BB962C8B-B14F-4D97-AF65-F5344CB8AC3E}">
        <p14:creationId xmlns:p14="http://schemas.microsoft.com/office/powerpoint/2010/main" val="1796380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5E1D52-A37C-AA1C-7A90-F48A6FC41E69}"/>
              </a:ext>
            </a:extLst>
          </p:cNvPr>
          <p:cNvSpPr txBox="1"/>
          <p:nvPr/>
        </p:nvSpPr>
        <p:spPr>
          <a:xfrm>
            <a:off x="1444634" y="110721"/>
            <a:ext cx="6146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</a:rPr>
              <a:t>Angular Spectrum 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F3191-7697-3AB1-B956-D9574DF79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436" y="1009846"/>
            <a:ext cx="5826010" cy="1784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D15FE1-4ADF-8025-53DC-F8FDBF99A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85" y="2606138"/>
            <a:ext cx="7608390" cy="2421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2262A-07ED-025B-8DD4-602BAE089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952" y="4299047"/>
            <a:ext cx="6276926" cy="21957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24A6C3-0C6B-7D0A-B40C-DC09E9DED9EE}"/>
              </a:ext>
            </a:extLst>
          </p:cNvPr>
          <p:cNvSpPr txBox="1"/>
          <p:nvPr/>
        </p:nvSpPr>
        <p:spPr>
          <a:xfrm>
            <a:off x="492369" y="1711569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Step 1</a:t>
            </a:r>
          </a:p>
          <a:p>
            <a:r>
              <a:rPr lang="en-CH" dirty="0"/>
              <a:t>2D 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71FAA1-6D0E-3C17-3278-99AE36E8BF67}"/>
              </a:ext>
            </a:extLst>
          </p:cNvPr>
          <p:cNvSpPr txBox="1"/>
          <p:nvPr/>
        </p:nvSpPr>
        <p:spPr>
          <a:xfrm>
            <a:off x="504093" y="3387968"/>
            <a:ext cx="1249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Step 2</a:t>
            </a:r>
            <a:endParaRPr lang="en-CH" dirty="0"/>
          </a:p>
          <a:p>
            <a:r>
              <a:rPr lang="en-CH" dirty="0"/>
              <a:t>Propagate</a:t>
            </a:r>
          </a:p>
          <a:p>
            <a:r>
              <a:rPr lang="en-GB" dirty="0"/>
              <a:t>e</a:t>
            </a:r>
            <a:r>
              <a:rPr lang="en-CH" dirty="0"/>
              <a:t>ach </a:t>
            </a:r>
          </a:p>
          <a:p>
            <a:r>
              <a:rPr lang="en-CH" dirty="0"/>
              <a:t>wave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7A7F67-6D49-1DA3-AFE7-922131C772EF}"/>
              </a:ext>
            </a:extLst>
          </p:cNvPr>
          <p:cNvSpPr txBox="1"/>
          <p:nvPr/>
        </p:nvSpPr>
        <p:spPr>
          <a:xfrm>
            <a:off x="515817" y="5064367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Step 3</a:t>
            </a:r>
          </a:p>
          <a:p>
            <a:r>
              <a:rPr lang="en-CH" dirty="0"/>
              <a:t>Inverse FT</a:t>
            </a:r>
          </a:p>
        </p:txBody>
      </p:sp>
    </p:spTree>
    <p:extLst>
      <p:ext uri="{BB962C8B-B14F-4D97-AF65-F5344CB8AC3E}">
        <p14:creationId xmlns:p14="http://schemas.microsoft.com/office/powerpoint/2010/main" val="2221188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73FAF96-081B-3BE5-22B1-1AAC24D35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28485"/>
            <a:ext cx="7772400" cy="395940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0D96E60-8E8B-78B4-9246-B0D8C450E93C}"/>
              </a:ext>
            </a:extLst>
          </p:cNvPr>
          <p:cNvSpPr/>
          <p:nvPr/>
        </p:nvSpPr>
        <p:spPr>
          <a:xfrm>
            <a:off x="3154680" y="4181094"/>
            <a:ext cx="3829050" cy="8046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BC7983-2BB2-815F-0866-FA5775AFAE6C}"/>
              </a:ext>
            </a:extLst>
          </p:cNvPr>
          <p:cNvSpPr txBox="1"/>
          <p:nvPr/>
        </p:nvSpPr>
        <p:spPr>
          <a:xfrm>
            <a:off x="5817870" y="518922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The 3 steps</a:t>
            </a:r>
          </a:p>
        </p:txBody>
      </p:sp>
    </p:spTree>
    <p:extLst>
      <p:ext uri="{BB962C8B-B14F-4D97-AF65-F5344CB8AC3E}">
        <p14:creationId xmlns:p14="http://schemas.microsoft.com/office/powerpoint/2010/main" val="2668082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9014972-0709-F566-2C2D-992DFDD5E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78989"/>
            <a:ext cx="7772400" cy="384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66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B74C3-CC89-110B-1E45-AF514BAAE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96C316-FB8D-95F2-F9C3-0757FE1B4A1B}"/>
              </a:ext>
            </a:extLst>
          </p:cNvPr>
          <p:cNvSpPr txBox="1"/>
          <p:nvPr/>
        </p:nvSpPr>
        <p:spPr>
          <a:xfrm>
            <a:off x="3019541" y="209212"/>
            <a:ext cx="3343159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x-none" sz="3200" dirty="0">
                <a:solidFill>
                  <a:schemeClr val="accent1">
                    <a:lumMod val="75000"/>
                  </a:schemeClr>
                </a:solidFill>
              </a:rPr>
              <a:t>Diffraction </a:t>
            </a:r>
            <a:r>
              <a:rPr lang="x-none" sz="320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light</a:t>
            </a:r>
          </a:p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</a:rPr>
              <a:t>x-z  plot</a:t>
            </a:r>
            <a:endParaRPr lang="x-none" sz="3200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A82D86-3AB1-3648-31DF-3338A4015DD8}"/>
              </a:ext>
            </a:extLst>
          </p:cNvPr>
          <p:cNvGrpSpPr/>
          <p:nvPr/>
        </p:nvGrpSpPr>
        <p:grpSpPr>
          <a:xfrm>
            <a:off x="725739" y="1643521"/>
            <a:ext cx="3770811" cy="3486916"/>
            <a:chOff x="0" y="1504184"/>
            <a:chExt cx="3770811" cy="34869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EFF614-05DF-BDE2-19DE-EB680BE2E6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863"/>
            <a:stretch/>
          </p:blipFill>
          <p:spPr>
            <a:xfrm>
              <a:off x="0" y="1504184"/>
              <a:ext cx="3770811" cy="3486916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3958E72-CEB5-604E-14B3-9DD94B2EFDD9}"/>
                </a:ext>
              </a:extLst>
            </p:cNvPr>
            <p:cNvCxnSpPr/>
            <p:nvPr/>
          </p:nvCxnSpPr>
          <p:spPr>
            <a:xfrm>
              <a:off x="1586484" y="1823720"/>
              <a:ext cx="0" cy="81915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C60EEA-B653-84DE-8526-6DE1FBD1550B}"/>
                </a:ext>
              </a:extLst>
            </p:cNvPr>
            <p:cNvCxnSpPr/>
            <p:nvPr/>
          </p:nvCxnSpPr>
          <p:spPr>
            <a:xfrm>
              <a:off x="1586484" y="3804920"/>
              <a:ext cx="0" cy="81915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E747F4-F1F6-F18D-881B-7A60C48EE1EC}"/>
              </a:ext>
            </a:extLst>
          </p:cNvPr>
          <p:cNvGrpSpPr/>
          <p:nvPr/>
        </p:nvGrpSpPr>
        <p:grpSpPr>
          <a:xfrm>
            <a:off x="4470049" y="1643521"/>
            <a:ext cx="3785302" cy="3486916"/>
            <a:chOff x="4496550" y="1504184"/>
            <a:chExt cx="3785302" cy="348691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300C9C8-9407-A908-1F10-3526142B9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551"/>
            <a:stretch/>
          </p:blipFill>
          <p:spPr>
            <a:xfrm>
              <a:off x="4496550" y="1504184"/>
              <a:ext cx="3785302" cy="3486916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D39C77B-F349-5855-5B17-ADEE00A45FBC}"/>
                </a:ext>
              </a:extLst>
            </p:cNvPr>
            <p:cNvCxnSpPr/>
            <p:nvPr/>
          </p:nvCxnSpPr>
          <p:spPr>
            <a:xfrm>
              <a:off x="6072124" y="1823720"/>
              <a:ext cx="0" cy="136652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BF3ACF6-383C-F224-5A1E-2481D1EAB7C3}"/>
                </a:ext>
              </a:extLst>
            </p:cNvPr>
            <p:cNvCxnSpPr/>
            <p:nvPr/>
          </p:nvCxnSpPr>
          <p:spPr>
            <a:xfrm>
              <a:off x="6073648" y="3257550"/>
              <a:ext cx="0" cy="1366520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349504-A93E-4D69-B915-EDBF323A42CF}"/>
              </a:ext>
            </a:extLst>
          </p:cNvPr>
          <p:cNvCxnSpPr>
            <a:cxnSpLocks/>
          </p:cNvCxnSpPr>
          <p:nvPr/>
        </p:nvCxnSpPr>
        <p:spPr>
          <a:xfrm flipV="1">
            <a:off x="902825" y="2646317"/>
            <a:ext cx="0" cy="1707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6840B3-A62B-D529-B020-53006F970FE2}"/>
              </a:ext>
            </a:extLst>
          </p:cNvPr>
          <p:cNvCxnSpPr>
            <a:cxnSpLocks/>
          </p:cNvCxnSpPr>
          <p:nvPr/>
        </p:nvCxnSpPr>
        <p:spPr>
          <a:xfrm rot="5400000" flipV="1">
            <a:off x="2862804" y="4428913"/>
            <a:ext cx="0" cy="1707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10A8308-21D4-3F23-A774-4813E9C27658}"/>
              </a:ext>
            </a:extLst>
          </p:cNvPr>
          <p:cNvSpPr txBox="1"/>
          <p:nvPr/>
        </p:nvSpPr>
        <p:spPr>
          <a:xfrm>
            <a:off x="2745128" y="5532698"/>
            <a:ext cx="30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dirty="0"/>
              <a:t>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63866-D137-063B-3318-6937CAB938E0}"/>
              </a:ext>
            </a:extLst>
          </p:cNvPr>
          <p:cNvSpPr txBox="1"/>
          <p:nvPr/>
        </p:nvSpPr>
        <p:spPr>
          <a:xfrm>
            <a:off x="324091" y="338697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8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09152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110622-B9FF-024A-A15C-AEB7B2BCB0EC}"/>
              </a:ext>
            </a:extLst>
          </p:cNvPr>
          <p:cNvSpPr txBox="1"/>
          <p:nvPr/>
        </p:nvSpPr>
        <p:spPr>
          <a:xfrm>
            <a:off x="3596691" y="693696"/>
            <a:ext cx="189346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Envelope</a:t>
            </a:r>
            <a:endParaRPr lang="x-none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33424" y="1570860"/>
            <a:ext cx="3895733" cy="2896366"/>
            <a:chOff x="733424" y="1570860"/>
            <a:chExt cx="3895733" cy="28963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3" b="15389"/>
            <a:stretch/>
          </p:blipFill>
          <p:spPr>
            <a:xfrm>
              <a:off x="733424" y="1570860"/>
              <a:ext cx="3895733" cy="2896366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1700784" y="1895094"/>
              <a:ext cx="0" cy="73761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700784" y="3666744"/>
              <a:ext cx="0" cy="73761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5219699" y="1570860"/>
            <a:ext cx="3886205" cy="2905890"/>
            <a:chOff x="5219699" y="1570860"/>
            <a:chExt cx="3886205" cy="290589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3" b="15111"/>
            <a:stretch/>
          </p:blipFill>
          <p:spPr>
            <a:xfrm>
              <a:off x="5219699" y="1570860"/>
              <a:ext cx="3886205" cy="2905890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6206109" y="1895094"/>
              <a:ext cx="1252" cy="1225296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07361" y="3171825"/>
              <a:ext cx="0" cy="1232535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8574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FE955-7412-1C6A-2C50-C6577974E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Wave properties posted Feb 10, 2015, 2:48 AM by  ranmini@charliesresearch.com [ updated Jun 25, 2018, 9:09 PM by Upali  Salpadoru ] Fig.1 Ocean waves carry a large amount of energy.  Characteristics of a simple wave could be given by the frequency ...">
            <a:extLst>
              <a:ext uri="{FF2B5EF4-FFF2-40B4-BE49-F238E27FC236}">
                <a16:creationId xmlns:a16="http://schemas.microsoft.com/office/drawing/2014/main" id="{3B7E01BC-1DE2-096B-936D-10B5A64FD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471613"/>
            <a:ext cx="56276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3E830-D508-26F8-FC55-67C915BB48FE}"/>
              </a:ext>
            </a:extLst>
          </p:cNvPr>
          <p:cNvSpPr txBox="1"/>
          <p:nvPr/>
        </p:nvSpPr>
        <p:spPr>
          <a:xfrm>
            <a:off x="2163763" y="479425"/>
            <a:ext cx="486921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x-none" sz="3200" dirty="0">
                <a:solidFill>
                  <a:schemeClr val="accent1">
                    <a:lumMod val="75000"/>
                  </a:schemeClr>
                </a:solidFill>
              </a:rPr>
              <a:t>Diffraction </a:t>
            </a:r>
            <a:r>
              <a:rPr lang="x-none" sz="320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  <a:r>
              <a:rPr lang="x-none" sz="32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x-none" sz="3200" dirty="0">
                <a:solidFill>
                  <a:schemeClr val="accent1">
                    <a:lumMod val="75000"/>
                  </a:schemeClr>
                </a:solidFill>
              </a:rPr>
              <a:t>waves</a:t>
            </a:r>
          </a:p>
        </p:txBody>
      </p:sp>
      <p:pic>
        <p:nvPicPr>
          <p:cNvPr id="109571" name="Picture 4" descr="Re: Sensor size and diffraction.: DIY and Photo Experiments Forum: Digital  Photography Review">
            <a:extLst>
              <a:ext uri="{FF2B5EF4-FFF2-40B4-BE49-F238E27FC236}">
                <a16:creationId xmlns:a16="http://schemas.microsoft.com/office/drawing/2014/main" id="{74F7DBA2-9340-A3C7-B8C0-CD07CFD24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4187825"/>
            <a:ext cx="3327400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408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D298-12CA-EE41-9E47-A36046253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3063"/>
            <a:ext cx="7886700" cy="1325563"/>
          </a:xfrm>
        </p:spPr>
        <p:txBody>
          <a:bodyPr/>
          <a:lstStyle/>
          <a:p>
            <a:r>
              <a:rPr lang="en-US" sz="4000" dirty="0">
                <a:solidFill>
                  <a:srgbClr val="0070C0"/>
                </a:solidFill>
              </a:rPr>
              <a:t>Diffraction</a:t>
            </a:r>
            <a:r>
              <a:rPr lang="x-none" sz="4000">
                <a:solidFill>
                  <a:srgbClr val="0070C0"/>
                </a:solidFill>
              </a:rPr>
              <a:t> </a:t>
            </a:r>
            <a:r>
              <a:rPr lang="x-none" sz="4000" dirty="0">
                <a:solidFill>
                  <a:srgbClr val="0070C0"/>
                </a:solidFill>
              </a:rPr>
              <a:t>of cir</a:t>
            </a:r>
            <a:r>
              <a:rPr lang="en-US" sz="4000" dirty="0">
                <a:solidFill>
                  <a:srgbClr val="0070C0"/>
                </a:solidFill>
              </a:rPr>
              <a:t>cu</a:t>
            </a:r>
            <a:r>
              <a:rPr lang="x-none" sz="4000">
                <a:solidFill>
                  <a:srgbClr val="0070C0"/>
                </a:solidFill>
              </a:rPr>
              <a:t>lar aperture</a:t>
            </a:r>
            <a:br>
              <a:rPr lang="en-US" sz="4000" dirty="0">
                <a:solidFill>
                  <a:srgbClr val="0070C0"/>
                </a:solidFill>
              </a:rPr>
            </a:br>
            <a:r>
              <a:rPr lang="en-US" sz="4000" dirty="0">
                <a:solidFill>
                  <a:srgbClr val="0070C0"/>
                </a:solidFill>
              </a:rPr>
              <a:t>x-z plus </a:t>
            </a:r>
            <a:r>
              <a:rPr lang="en-US" sz="4000" dirty="0" err="1">
                <a:solidFill>
                  <a:srgbClr val="0070C0"/>
                </a:solidFill>
              </a:rPr>
              <a:t>xy</a:t>
            </a:r>
            <a:r>
              <a:rPr lang="en-US" sz="4000" dirty="0">
                <a:solidFill>
                  <a:srgbClr val="0070C0"/>
                </a:solidFill>
              </a:rPr>
              <a:t>-z plots</a:t>
            </a:r>
            <a:endParaRPr lang="x-none" sz="4000" dirty="0">
              <a:solidFill>
                <a:srgbClr val="0070C0"/>
              </a:solidFill>
            </a:endParaRPr>
          </a:p>
        </p:txBody>
      </p:sp>
      <p:pic>
        <p:nvPicPr>
          <p:cNvPr id="5" name="circular_apert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65034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2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3911203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78" y="1303735"/>
            <a:ext cx="3221385" cy="25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97" y="1303735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7" y="1303735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81" name="Rectangle 9"/>
          <p:cNvSpPr>
            <a:spLocks/>
          </p:cNvSpPr>
          <p:nvPr/>
        </p:nvSpPr>
        <p:spPr bwMode="auto">
          <a:xfrm>
            <a:off x="241102" y="625078"/>
            <a:ext cx="10238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>
                <a:solidFill>
                  <a:schemeClr val="tx1"/>
                </a:solidFill>
                <a:ea typeface="ＭＳ Ｐゴシック" charset="0"/>
                <a:cs typeface="Arial" charset="0"/>
              </a:rPr>
              <a:t>λ = 800nm</a:t>
            </a:r>
          </a:p>
        </p:txBody>
      </p:sp>
      <p:sp>
        <p:nvSpPr>
          <p:cNvPr id="28682" name="Rectangle 10"/>
          <p:cNvSpPr>
            <a:spLocks/>
          </p:cNvSpPr>
          <p:nvPr/>
        </p:nvSpPr>
        <p:spPr bwMode="auto">
          <a:xfrm>
            <a:off x="3718576" y="892969"/>
            <a:ext cx="18508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Propagation profile</a:t>
            </a:r>
          </a:p>
        </p:txBody>
      </p:sp>
      <p:sp>
        <p:nvSpPr>
          <p:cNvPr id="28683" name="Rectangle 11"/>
          <p:cNvSpPr>
            <a:spLocks/>
          </p:cNvSpPr>
          <p:nvPr/>
        </p:nvSpPr>
        <p:spPr bwMode="auto">
          <a:xfrm>
            <a:off x="1381964" y="892969"/>
            <a:ext cx="5411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Input</a:t>
            </a:r>
          </a:p>
        </p:txBody>
      </p:sp>
      <p:sp>
        <p:nvSpPr>
          <p:cNvPr id="28684" name="Rectangle 12"/>
          <p:cNvSpPr>
            <a:spLocks/>
          </p:cNvSpPr>
          <p:nvPr/>
        </p:nvSpPr>
        <p:spPr bwMode="auto">
          <a:xfrm rot="-5400000">
            <a:off x="-652425" y="2405993"/>
            <a:ext cx="1633017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 algn="ctr"/>
            <a:r>
              <a:rPr lang="en-US">
                <a:solidFill>
                  <a:schemeClr val="tx1"/>
                </a:solidFill>
                <a:ea typeface="ＭＳ Ｐゴシック" charset="0"/>
                <a:cs typeface="Arial" charset="0"/>
              </a:rPr>
              <a:t>Phase object</a:t>
            </a:r>
          </a:p>
        </p:txBody>
      </p:sp>
      <p:sp>
        <p:nvSpPr>
          <p:cNvPr id="28685" name="Rectangle 13"/>
          <p:cNvSpPr>
            <a:spLocks/>
          </p:cNvSpPr>
          <p:nvPr/>
        </p:nvSpPr>
        <p:spPr bwMode="auto">
          <a:xfrm rot="-5400000">
            <a:off x="-1048680" y="5022392"/>
            <a:ext cx="2427759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 algn="ctr"/>
            <a:r>
              <a:rPr lang="en-US">
                <a:solidFill>
                  <a:schemeClr val="tx1"/>
                </a:solidFill>
                <a:ea typeface="ＭＳ Ｐゴシック" charset="0"/>
                <a:cs typeface="Arial" charset="0"/>
              </a:rPr>
              <a:t>Amplitude object</a:t>
            </a:r>
          </a:p>
        </p:txBody>
      </p:sp>
      <p:sp>
        <p:nvSpPr>
          <p:cNvPr id="28686" name="Rectangle 14"/>
          <p:cNvSpPr>
            <a:spLocks/>
          </p:cNvSpPr>
          <p:nvPr/>
        </p:nvSpPr>
        <p:spPr bwMode="auto">
          <a:xfrm>
            <a:off x="7284293" y="892969"/>
            <a:ext cx="7123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>
                <a:solidFill>
                  <a:schemeClr val="tx1"/>
                </a:solidFill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28687" name="Rectangle 15"/>
          <p:cNvSpPr>
            <a:spLocks/>
          </p:cNvSpPr>
          <p:nvPr/>
        </p:nvSpPr>
        <p:spPr bwMode="auto">
          <a:xfrm>
            <a:off x="523503" y="1330523"/>
            <a:ext cx="6686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 algn="ctr"/>
            <a:r>
              <a:rPr lang="en-US">
                <a:solidFill>
                  <a:srgbClr val="FFFFFF"/>
                </a:solidFill>
                <a:ea typeface="ＭＳ Ｐゴシック" charset="0"/>
                <a:cs typeface="Arial" charset="0"/>
              </a:rPr>
              <a:t>Δφ = π</a:t>
            </a: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1192114" y="53578"/>
            <a:ext cx="8229600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algn="l"/>
            <a:r>
              <a:rPr lang="en-US" sz="3600" dirty="0">
                <a:solidFill>
                  <a:srgbClr val="0000FF"/>
                </a:solidFill>
              </a:rPr>
              <a:t>Phase </a:t>
            </a:r>
            <a:r>
              <a:rPr lang="en-US" sz="3600" dirty="0" err="1">
                <a:solidFill>
                  <a:srgbClr val="0000FF"/>
                </a:solidFill>
              </a:rPr>
              <a:t>vs</a:t>
            </a:r>
            <a:r>
              <a:rPr lang="en-US" sz="3600" dirty="0">
                <a:solidFill>
                  <a:srgbClr val="0000FF"/>
                </a:solidFill>
              </a:rPr>
              <a:t> amplitude comparison</a:t>
            </a: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/>
              <a:pPr algn="r"/>
              <a:t>39</a:t>
            </a:fld>
            <a:endParaRPr lang="en-US" dirty="0"/>
          </a:p>
        </p:txBody>
      </p:sp>
      <p:pic>
        <p:nvPicPr>
          <p:cNvPr id="19" name="Picture 18" descr="Screen Shot 2013-09-23 at 16.43.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77" y="3911203"/>
            <a:ext cx="3221385" cy="2536031"/>
          </a:xfrm>
          <a:prstGeom prst="rect">
            <a:avLst/>
          </a:prstGeom>
        </p:spPr>
      </p:pic>
      <p:pic>
        <p:nvPicPr>
          <p:cNvPr id="21" name="Picture 20" descr="Screen Shot 2013-09-23 at 16.44.00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97" y="3911203"/>
            <a:ext cx="2536031" cy="2536031"/>
          </a:xfrm>
          <a:prstGeom prst="rect">
            <a:avLst/>
          </a:prstGeom>
        </p:spPr>
      </p:pic>
      <p:sp>
        <p:nvSpPr>
          <p:cNvPr id="2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33340" y="66511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/>
              <a:pPr algn="r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7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>
            <a:extLst>
              <a:ext uri="{FF2B5EF4-FFF2-40B4-BE49-F238E27FC236}">
                <a16:creationId xmlns:a16="http://schemas.microsoft.com/office/drawing/2014/main" id="{3E39AE24-DA83-F24F-A687-E4105A58B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14" y="98830"/>
            <a:ext cx="6759185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u="sng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Topics</a:t>
            </a:r>
            <a:endParaRPr lang="en-CH" sz="24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H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b="1" u="sng" kern="0" dirty="0">
                <a:solidFill>
                  <a:srgbClr val="000000"/>
                </a:solidFill>
                <a:effectLst/>
                <a:uFill>
                  <a:solidFill>
                    <a:srgbClr val="117F15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Optical wave propagation  </a:t>
            </a:r>
            <a:endParaRPr lang="en-CH" sz="1600" b="1" u="sng" kern="100" dirty="0">
              <a:uFill>
                <a:solidFill>
                  <a:srgbClr val="117F15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Free space propagation</a:t>
            </a: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Angular spectrum and Beam propagation method</a:t>
            </a:r>
            <a:endParaRPr lang="en-CH" sz="1600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Thin transparencies-Lenses and gratings </a:t>
            </a:r>
            <a:endParaRPr lang="en-CH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Imaging </a:t>
            </a:r>
            <a:endParaRPr lang="en-CH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US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Holography </a:t>
            </a:r>
            <a:endParaRPr lang="en-CH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H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b="1" u="sng" kern="0" dirty="0">
                <a:solidFill>
                  <a:srgbClr val="000000"/>
                </a:solidFill>
                <a:effectLst/>
                <a:uFill>
                  <a:solidFill>
                    <a:srgbClr val="117F15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Multi-layer networks </a:t>
            </a: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b="1" kern="0" dirty="0">
                <a:solidFill>
                  <a:srgbClr val="FF0000"/>
                </a:solidFill>
                <a:effectLst/>
                <a:uFill>
                  <a:solidFill>
                    <a:srgbClr val="117F15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U-Net</a:t>
            </a:r>
            <a:endParaRPr lang="en-CH" sz="16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GB" sz="16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H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b="1" u="sng" kern="0" dirty="0">
                <a:solidFill>
                  <a:srgbClr val="000000"/>
                </a:solidFill>
                <a:effectLst/>
                <a:uFill>
                  <a:solidFill>
                    <a:srgbClr val="FB02FF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Microscopy </a:t>
            </a:r>
            <a:endParaRPr lang="en-GB" sz="1600" b="1" u="sng" kern="0" dirty="0">
              <a:solidFill>
                <a:srgbClr val="000000"/>
              </a:solidFill>
              <a:uFill>
                <a:solidFill>
                  <a:srgbClr val="FB02FF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DNN - </a:t>
            </a:r>
            <a:r>
              <a:rPr lang="en-GB" sz="1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Unet</a:t>
            </a: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superresolultion</a:t>
            </a:r>
            <a:endParaRPr lang="en-GB" sz="16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DNN - </a:t>
            </a:r>
            <a:r>
              <a:rPr lang="en-GB" sz="1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Unet</a:t>
            </a: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digital staining </a:t>
            </a:r>
            <a:endParaRPr lang="en-CH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DNN - Phase from Intensity </a:t>
            </a:r>
            <a:endParaRPr lang="en-GB" sz="16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endParaRPr lang="en-GB" sz="1600" b="1" u="sng" kern="0" dirty="0">
              <a:solidFill>
                <a:srgbClr val="000000"/>
              </a:solidFill>
              <a:uFill>
                <a:solidFill>
                  <a:srgbClr val="FB02FF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b="1" u="sng" kern="0" dirty="0">
                <a:solidFill>
                  <a:srgbClr val="000000"/>
                </a:solidFill>
                <a:uFill>
                  <a:solidFill>
                    <a:srgbClr val="FB02FF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Endoscopy</a:t>
            </a: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DNN for focusing and imaging through MMFs</a:t>
            </a:r>
            <a:endParaRPr lang="en-CH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Matrix method </a:t>
            </a:r>
          </a:p>
          <a:p>
            <a:pPr marL="457200"/>
            <a:endParaRPr lang="en-CH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b="1" u="sng" kern="0" dirty="0">
                <a:solidFill>
                  <a:srgbClr val="000000"/>
                </a:solidFill>
                <a:effectLst/>
                <a:uFill>
                  <a:solidFill>
                    <a:srgbClr val="0000FF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Scattering media </a:t>
            </a:r>
            <a:endParaRPr lang="en-CH" sz="1600" b="1" u="sng" kern="100" dirty="0">
              <a:uFill>
                <a:solidFill>
                  <a:srgbClr val="0000FF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Phase conjugation </a:t>
            </a:r>
            <a:endParaRPr lang="en-CH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Ptychography</a:t>
            </a: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Optical diffraction tomography</a:t>
            </a:r>
            <a:endParaRPr lang="en-CH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tabLst>
                <a:tab pos="12700" algn="l"/>
                <a:tab pos="635000" algn="l"/>
              </a:tabLst>
            </a:pP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Inverse scattering-</a:t>
            </a:r>
            <a:r>
              <a:rPr lang="en-GB" sz="1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MaxwellNet</a:t>
            </a:r>
            <a:r>
              <a:rPr lang="en-GB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H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008000"/>
                </a:solidFill>
                <a:latin typeface="Calibri" charset="0"/>
                <a:ea typeface="MS PGothic" charset="0"/>
              </a:rPr>
              <a:t>	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07720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76" name="Rectangle 24"/>
          <p:cNvSpPr>
            <a:spLocks/>
          </p:cNvSpPr>
          <p:nvPr/>
        </p:nvSpPr>
        <p:spPr bwMode="auto">
          <a:xfrm>
            <a:off x="116086" y="599138"/>
            <a:ext cx="10238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λ</a:t>
            </a:r>
            <a:r>
              <a:rPr lang="en-US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= 800nm</a:t>
            </a: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0" y="27638"/>
            <a:ext cx="9114162" cy="571500"/>
          </a:xfrm>
          <a:prstGeom prst="rect">
            <a:avLst/>
          </a:prstGeom>
          <a:ln/>
        </p:spPr>
        <p:txBody>
          <a:bodyPr vert="horz" lIns="91440" tIns="45720" rIns="116994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/>
            <a:r>
              <a:rPr lang="en-US" sz="3600" dirty="0">
                <a:solidFill>
                  <a:srgbClr val="0000FF"/>
                </a:solidFill>
              </a:rPr>
              <a:t>Amplitude and Phase Gratings</a:t>
            </a:r>
          </a:p>
        </p:txBody>
      </p:sp>
      <p:pic>
        <p:nvPicPr>
          <p:cNvPr id="19" name="Picture 18" descr="Screen Shot 2013-09-25 at 10.29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6" y="3739056"/>
            <a:ext cx="2683598" cy="2695165"/>
          </a:xfrm>
          <a:prstGeom prst="rect">
            <a:avLst/>
          </a:prstGeom>
        </p:spPr>
      </p:pic>
      <p:pic>
        <p:nvPicPr>
          <p:cNvPr id="20" name="Picture 19" descr="Screen Shot 2013-09-25 at 10.49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86" y="965318"/>
            <a:ext cx="2676913" cy="2665440"/>
          </a:xfrm>
          <a:prstGeom prst="rect">
            <a:avLst/>
          </a:prstGeom>
        </p:spPr>
      </p:pic>
      <p:pic>
        <p:nvPicPr>
          <p:cNvPr id="21" name="Picture 20" descr="Screen Shot 2013-09-25 at 10.49.43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91" y="948031"/>
            <a:ext cx="3400795" cy="2695167"/>
          </a:xfrm>
          <a:prstGeom prst="rect">
            <a:avLst/>
          </a:prstGeom>
        </p:spPr>
      </p:pic>
      <p:pic>
        <p:nvPicPr>
          <p:cNvPr id="22" name="Picture 21" descr="Screen Shot 2013-09-25 at 10.49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62" y="948031"/>
            <a:ext cx="2691311" cy="2695167"/>
          </a:xfrm>
          <a:prstGeom prst="rect">
            <a:avLst/>
          </a:prstGeom>
        </p:spPr>
      </p:pic>
      <p:pic>
        <p:nvPicPr>
          <p:cNvPr id="23" name="Picture 22" descr="Screen Shot 2013-09-25 at 11.03.56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92" y="3739055"/>
            <a:ext cx="3400794" cy="2682725"/>
          </a:xfrm>
          <a:prstGeom prst="rect">
            <a:avLst/>
          </a:prstGeom>
        </p:spPr>
      </p:pic>
      <p:pic>
        <p:nvPicPr>
          <p:cNvPr id="24" name="Picture 23" descr="Screen Shot 2013-09-25 at 11.04.1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82" y="3739057"/>
            <a:ext cx="2686567" cy="2682724"/>
          </a:xfrm>
          <a:prstGeom prst="rect">
            <a:avLst/>
          </a:prstGeom>
        </p:spPr>
      </p:pic>
      <p:sp>
        <p:nvSpPr>
          <p:cNvPr id="2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80940" y="6498790"/>
            <a:ext cx="8633222" cy="365125"/>
          </a:xfrm>
        </p:spPr>
        <p:txBody>
          <a:bodyPr/>
          <a:lstStyle/>
          <a:p>
            <a:pPr algn="r"/>
            <a:fld id="{B346AEA9-2BA8-3A46-A5D8-B2B5F1B71AC9}" type="slidenum">
              <a:rPr lang="en-US"/>
              <a:pPr algn="r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78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934F53-2B04-3E4B-8F96-C9FBE4C7F2F3}"/>
              </a:ext>
            </a:extLst>
          </p:cNvPr>
          <p:cNvSpPr txBox="1"/>
          <p:nvPr/>
        </p:nvSpPr>
        <p:spPr>
          <a:xfrm>
            <a:off x="3301325" y="1053209"/>
            <a:ext cx="2193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Young</a:t>
            </a:r>
            <a:r>
              <a:rPr lang="en-US" dirty="0"/>
              <a:t>’</a:t>
            </a:r>
            <a:r>
              <a:rPr lang="x-none" dirty="0"/>
              <a:t>s experiment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0"/>
          <a:stretch/>
        </p:blipFill>
        <p:spPr>
          <a:xfrm>
            <a:off x="4692958" y="1830940"/>
            <a:ext cx="4451042" cy="279820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5782" y="2047875"/>
            <a:ext cx="4067176" cy="2686149"/>
            <a:chOff x="625782" y="2047875"/>
            <a:chExt cx="4067176" cy="26861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24" t="9067" b="15252"/>
            <a:stretch/>
          </p:blipFill>
          <p:spPr>
            <a:xfrm>
              <a:off x="625782" y="2047875"/>
              <a:ext cx="4067176" cy="2686149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1690624" y="2063115"/>
              <a:ext cx="0" cy="1203325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690624" y="3463924"/>
              <a:ext cx="0" cy="1203325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690624" y="3314700"/>
              <a:ext cx="0" cy="107949"/>
            </a:xfrm>
            <a:prstGeom prst="line">
              <a:avLst/>
            </a:prstGeom>
            <a:ln w="3810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4247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137148A-FCE1-7620-58ED-3D34DAA2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37" y="2235321"/>
            <a:ext cx="4639848" cy="340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26827D7-987F-9AC7-CBA7-FC7F2E0F2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3" y="2435884"/>
            <a:ext cx="3893145" cy="309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805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81013" y="6499225"/>
            <a:ext cx="8632825" cy="3651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A75CF1BE-00E6-674D-85E7-7E04ED45A77D}" type="slidenum">
              <a:rPr lang="en-US" sz="1200">
                <a:solidFill>
                  <a:srgbClr val="898989"/>
                </a:solidFill>
              </a:rPr>
              <a:pPr/>
              <a:t>43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" y="93663"/>
            <a:ext cx="9113838" cy="571500"/>
          </a:xfrm>
          <a:prstGeom prst="rect">
            <a:avLst/>
          </a:prstGeom>
          <a:ln/>
        </p:spPr>
        <p:txBody>
          <a:bodyPr rIns="116994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0070C0"/>
                </a:solidFill>
              </a:rPr>
              <a:t>Diffraction Newton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8550" y="981075"/>
            <a:ext cx="647700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54675" y="981075"/>
            <a:ext cx="647700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63638" y="1025525"/>
            <a:ext cx="5095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1mm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1013" y="3957638"/>
            <a:ext cx="719137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2450" y="4013200"/>
            <a:ext cx="58737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20mm</a:t>
            </a:r>
          </a:p>
        </p:txBody>
      </p:sp>
      <p:sp>
        <p:nvSpPr>
          <p:cNvPr id="23" name="Rectangle 22"/>
          <p:cNvSpPr/>
          <p:nvPr/>
        </p:nvSpPr>
        <p:spPr>
          <a:xfrm rot="16200000">
            <a:off x="96838" y="6110288"/>
            <a:ext cx="647700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306388" y="6046787"/>
            <a:ext cx="5080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1mm</a:t>
            </a:r>
          </a:p>
        </p:txBody>
      </p:sp>
      <p:pic>
        <p:nvPicPr>
          <p:cNvPr id="2" name="newton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7942" y="581890"/>
            <a:ext cx="5705158" cy="62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001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3">
            <a:extLst>
              <a:ext uri="{FF2B5EF4-FFF2-40B4-BE49-F238E27FC236}">
                <a16:creationId xmlns:a16="http://schemas.microsoft.com/office/drawing/2014/main" id="{ABDE2BB0-71DC-154B-8E85-DEC9C0D2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81013" y="6499225"/>
            <a:ext cx="8632825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1ECF44-6818-0447-83DB-4A9FE4743C91}" type="slidenum">
              <a:rPr lang="en-US" altLang="tr-T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tr-TR" sz="1200">
              <a:solidFill>
                <a:srgbClr val="898989"/>
              </a:solidFill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F2FD8F4-B441-4845-A61D-EE701DFB5083}"/>
              </a:ext>
            </a:extLst>
          </p:cNvPr>
          <p:cNvSpPr txBox="1">
            <a:spLocks noChangeArrowheads="1"/>
          </p:cNvSpPr>
          <p:nvPr/>
        </p:nvSpPr>
        <p:spPr>
          <a:xfrm>
            <a:off x="546735" y="148590"/>
            <a:ext cx="8229600" cy="571500"/>
          </a:xfrm>
          <a:prstGeom prst="rect">
            <a:avLst/>
          </a:prstGeom>
          <a:ln/>
        </p:spPr>
        <p:txBody>
          <a:bodyPr rIns="116994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182" algn="l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0070C0"/>
                </a:solidFill>
              </a:rPr>
              <a:t>Diffraction Sir Isaac Newton </a:t>
            </a:r>
            <a:r>
              <a:rPr lang="en-US" sz="3600" dirty="0" err="1">
                <a:solidFill>
                  <a:srgbClr val="0070C0"/>
                </a:solidFill>
              </a:rPr>
              <a:t>vs</a:t>
            </a:r>
            <a:r>
              <a:rPr lang="en-US" sz="3600" dirty="0">
                <a:solidFill>
                  <a:srgbClr val="0070C0"/>
                </a:solidFill>
              </a:rPr>
              <a:t> Square aperture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64D3A4-28C8-DE4E-9E5B-768E7B5465A0}"/>
              </a:ext>
            </a:extLst>
          </p:cNvPr>
          <p:cNvSpPr/>
          <p:nvPr/>
        </p:nvSpPr>
        <p:spPr>
          <a:xfrm>
            <a:off x="1098550" y="981075"/>
            <a:ext cx="647700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8D4BA3-81B3-154B-B0E8-9AD1CD1F2DE0}"/>
              </a:ext>
            </a:extLst>
          </p:cNvPr>
          <p:cNvSpPr/>
          <p:nvPr/>
        </p:nvSpPr>
        <p:spPr>
          <a:xfrm>
            <a:off x="5654675" y="981075"/>
            <a:ext cx="647700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5A3E74-10C5-254A-87DC-8ADF5C459131}"/>
              </a:ext>
            </a:extLst>
          </p:cNvPr>
          <p:cNvSpPr txBox="1"/>
          <p:nvPr/>
        </p:nvSpPr>
        <p:spPr>
          <a:xfrm>
            <a:off x="1163638" y="1025525"/>
            <a:ext cx="509587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/>
                <a:ea typeface="+mn-ea"/>
              </a:rPr>
              <a:t>1mm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882B9F-FC81-1D40-9B74-E9808F337950}"/>
              </a:ext>
            </a:extLst>
          </p:cNvPr>
          <p:cNvSpPr/>
          <p:nvPr/>
        </p:nvSpPr>
        <p:spPr>
          <a:xfrm>
            <a:off x="481013" y="3957638"/>
            <a:ext cx="719137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0879C5-F33F-2949-B4C5-A594C3704E68}"/>
              </a:ext>
            </a:extLst>
          </p:cNvPr>
          <p:cNvSpPr txBox="1"/>
          <p:nvPr/>
        </p:nvSpPr>
        <p:spPr>
          <a:xfrm>
            <a:off x="552450" y="4013200"/>
            <a:ext cx="587375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/>
                <a:ea typeface="+mn-ea"/>
              </a:rPr>
              <a:t>20mm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55544A-A404-5E4C-8C63-07C148017028}"/>
              </a:ext>
            </a:extLst>
          </p:cNvPr>
          <p:cNvSpPr/>
          <p:nvPr/>
        </p:nvSpPr>
        <p:spPr>
          <a:xfrm rot="16200000">
            <a:off x="96838" y="6110288"/>
            <a:ext cx="647700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DA974D-4DBA-3544-913E-0B24B6747100}"/>
              </a:ext>
            </a:extLst>
          </p:cNvPr>
          <p:cNvSpPr txBox="1"/>
          <p:nvPr/>
        </p:nvSpPr>
        <p:spPr>
          <a:xfrm rot="16200000">
            <a:off x="306388" y="6046787"/>
            <a:ext cx="50800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prstClr val="white"/>
                </a:solidFill>
                <a:latin typeface="Calibri"/>
                <a:ea typeface="+mn-ea"/>
              </a:rPr>
              <a:t>1mm</a:t>
            </a:r>
          </a:p>
        </p:txBody>
      </p:sp>
      <p:pic>
        <p:nvPicPr>
          <p:cNvPr id="2" name="newton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149350"/>
            <a:ext cx="4924125" cy="5416914"/>
          </a:xfrm>
          <a:prstGeom prst="rect">
            <a:avLst/>
          </a:prstGeom>
        </p:spPr>
      </p:pic>
      <p:pic>
        <p:nvPicPr>
          <p:cNvPr id="5" name="Square vide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26224" y="1149349"/>
            <a:ext cx="4924126" cy="541691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2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>
            <a:extLst>
              <a:ext uri="{FF2B5EF4-FFF2-40B4-BE49-F238E27FC236}">
                <a16:creationId xmlns:a16="http://schemas.microsoft.com/office/drawing/2014/main" id="{4C07B13E-DEBD-C04B-9F5E-79B23D03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52449"/>
            <a:ext cx="8229600" cy="1143001"/>
          </a:xfrm>
        </p:spPr>
        <p:txBody>
          <a:bodyPr/>
          <a:lstStyle/>
          <a:p>
            <a:r>
              <a:rPr lang="en-US" altLang="tr-TR" dirty="0">
                <a:solidFill>
                  <a:srgbClr val="0000FF"/>
                </a:solidFill>
              </a:rPr>
              <a:t>Air Force chart</a:t>
            </a:r>
          </a:p>
        </p:txBody>
      </p:sp>
      <p:pic>
        <p:nvPicPr>
          <p:cNvPr id="3" name="AirForceChart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400"/>
            <a:ext cx="91440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CE2DF624-2C89-E44D-A110-F0F5ED477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tr-TR" dirty="0">
                <a:solidFill>
                  <a:srgbClr val="0070C0"/>
                </a:solidFill>
              </a:rPr>
              <a:t>Plan for today</a:t>
            </a: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97F5A249-5D64-A14A-9595-D3C021767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405" y="1188029"/>
            <a:ext cx="7758371" cy="2119481"/>
          </a:xfrm>
        </p:spPr>
        <p:txBody>
          <a:bodyPr/>
          <a:lstStyle/>
          <a:p>
            <a:pPr marL="400050" lvl="1" indent="0">
              <a:buNone/>
            </a:pPr>
            <a:endParaRPr lang="en-US" altLang="tr-TR" sz="2400" dirty="0"/>
          </a:p>
          <a:p>
            <a:pPr marL="914400" lvl="1" indent="-514350">
              <a:buFont typeface="Calibri" panose="020F0502020204030204" pitchFamily="34" charset="0"/>
              <a:buAutoNum type="arabicPeriod"/>
            </a:pPr>
            <a:r>
              <a:rPr lang="en-US" altLang="tr-TR" sz="2400" dirty="0"/>
              <a:t>Plane waves and the angular spectrum</a:t>
            </a:r>
          </a:p>
          <a:p>
            <a:pPr marL="914400" lvl="1" indent="-514350">
              <a:buFont typeface="Calibri" panose="020F0502020204030204" pitchFamily="34" charset="0"/>
              <a:buAutoNum type="arabicPeriod"/>
            </a:pPr>
            <a:r>
              <a:rPr lang="en-US" altLang="tr-TR" sz="2400" dirty="0"/>
              <a:t>2D Fourier transforms</a:t>
            </a:r>
          </a:p>
          <a:p>
            <a:pPr marL="914400" lvl="1" indent="-514350">
              <a:buFont typeface="Calibri" panose="020F0502020204030204" pitchFamily="34" charset="0"/>
              <a:buAutoNum type="arabicPeriod"/>
            </a:pPr>
            <a:r>
              <a:rPr lang="en-US" altLang="tr-TR" sz="2400" dirty="0"/>
              <a:t>Examples of free space propagation</a:t>
            </a:r>
          </a:p>
          <a:p>
            <a:pPr marL="914400" lvl="1" indent="-514350">
              <a:buFont typeface="Calibri" panose="020F0502020204030204" pitchFamily="34" charset="0"/>
              <a:buAutoNum type="arabicPeriod"/>
            </a:pPr>
            <a:r>
              <a:rPr lang="en-US" altLang="tr-TR" sz="2400" dirty="0"/>
              <a:t>Code for angular spectrum</a:t>
            </a:r>
          </a:p>
          <a:p>
            <a:pPr marL="400050" lvl="1" indent="0">
              <a:buNone/>
            </a:pPr>
            <a:endParaRPr lang="en-US" altLang="tr-TR" sz="2400" dirty="0"/>
          </a:p>
        </p:txBody>
      </p:sp>
    </p:spTree>
    <p:extLst>
      <p:ext uri="{BB962C8B-B14F-4D97-AF65-F5344CB8AC3E}">
        <p14:creationId xmlns:p14="http://schemas.microsoft.com/office/powerpoint/2010/main" val="3976961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6BDB6-E0F8-0091-F437-DF019255B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Screen Shot 2017-09-17 at 16.11.57.png">
            <a:extLst>
              <a:ext uri="{FF2B5EF4-FFF2-40B4-BE49-F238E27FC236}">
                <a16:creationId xmlns:a16="http://schemas.microsoft.com/office/drawing/2014/main" id="{5D14CB9C-CFBC-7955-BE75-35CE9A680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440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Box 2">
            <a:extLst>
              <a:ext uri="{FF2B5EF4-FFF2-40B4-BE49-F238E27FC236}">
                <a16:creationId xmlns:a16="http://schemas.microsoft.com/office/drawing/2014/main" id="{4397DCAF-6D9E-940A-71A9-54BD50D8C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225425"/>
            <a:ext cx="36984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tr-TR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Just after sunset </a:t>
            </a:r>
          </a:p>
        </p:txBody>
      </p:sp>
    </p:spTree>
    <p:extLst>
      <p:ext uri="{BB962C8B-B14F-4D97-AF65-F5344CB8AC3E}">
        <p14:creationId xmlns:p14="http://schemas.microsoft.com/office/powerpoint/2010/main" val="3415717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>
            <a:extLst>
              <a:ext uri="{FF2B5EF4-FFF2-40B4-BE49-F238E27FC236}">
                <a16:creationId xmlns:a16="http://schemas.microsoft.com/office/drawing/2014/main" id="{EB23FD19-FEAC-3945-B5BE-7F6880732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377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Number Placeholder 1">
            <a:extLst>
              <a:ext uri="{FF2B5EF4-FFF2-40B4-BE49-F238E27FC236}">
                <a16:creationId xmlns:a16="http://schemas.microsoft.com/office/drawing/2014/main" id="{7691752E-9F71-A24B-90F3-444417D93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76767" y="7390433"/>
            <a:ext cx="225475" cy="24110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522368" indent="-200911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803643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125101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1446558" indent="-160729"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1768015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089473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2410930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2732387" indent="-160729" eaLnBrk="0" fontAlgn="base" hangingPunct="0">
              <a:spcBef>
                <a:spcPct val="0"/>
              </a:spcBef>
              <a:spcAft>
                <a:spcPct val="0"/>
              </a:spcAft>
              <a:defRPr sz="1687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fld id="{A55DCEB8-A69D-8F43-A594-F27985B27249}" type="slidenum">
              <a:rPr lang="en-US" altLang="x-none" sz="1125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sym typeface="Calibri" panose="020F0502020204030204" pitchFamily="34" charset="0"/>
              </a:rPr>
              <a:pPr/>
              <a:t>8</a:t>
            </a:fld>
            <a:endParaRPr lang="en-US" altLang="x-none" sz="1125">
              <a:solidFill>
                <a:schemeClr val="tx1"/>
              </a:solidFill>
              <a:latin typeface="Calibri" panose="020F0502020204030204" pitchFamily="34" charset="0"/>
              <a:ea typeface="MS PGothic" panose="020B0600070205080204" pitchFamily="34" charset="-128"/>
              <a:sym typeface="Calibri" panose="020F0502020204030204" pitchFamily="34" charset="0"/>
            </a:endParaRPr>
          </a:p>
        </p:txBody>
      </p:sp>
      <p:sp>
        <p:nvSpPr>
          <p:cNvPr id="212994" name="Oval 5">
            <a:extLst>
              <a:ext uri="{FF2B5EF4-FFF2-40B4-BE49-F238E27FC236}">
                <a16:creationId xmlns:a16="http://schemas.microsoft.com/office/drawing/2014/main" id="{BBA48472-15DB-A349-BD02-B4B9B958E93F}"/>
              </a:ext>
            </a:extLst>
          </p:cNvPr>
          <p:cNvSpPr>
            <a:spLocks/>
          </p:cNvSpPr>
          <p:nvPr/>
        </p:nvSpPr>
        <p:spPr bwMode="auto">
          <a:xfrm>
            <a:off x="4381128" y="1866305"/>
            <a:ext cx="250031" cy="2018109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endParaRPr lang="en-GB" altLang="x-none" sz="1687"/>
          </a:p>
        </p:txBody>
      </p:sp>
      <p:sp>
        <p:nvSpPr>
          <p:cNvPr id="212995" name="Line 30">
            <a:extLst>
              <a:ext uri="{FF2B5EF4-FFF2-40B4-BE49-F238E27FC236}">
                <a16:creationId xmlns:a16="http://schemas.microsoft.com/office/drawing/2014/main" id="{032E6C36-21F1-D54F-8293-EF249AEDF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4886" y="2866430"/>
            <a:ext cx="1482328" cy="9018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212996" name="Line 31">
            <a:extLst>
              <a:ext uri="{FF2B5EF4-FFF2-40B4-BE49-F238E27FC236}">
                <a16:creationId xmlns:a16="http://schemas.microsoft.com/office/drawing/2014/main" id="{B02CEEEE-7BCE-8541-B49B-2D26B7D6B33A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014886" y="2044899"/>
            <a:ext cx="1500188" cy="82153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212997" name="Line 33">
            <a:extLst>
              <a:ext uri="{FF2B5EF4-FFF2-40B4-BE49-F238E27FC236}">
                <a16:creationId xmlns:a16="http://schemas.microsoft.com/office/drawing/2014/main" id="{A98C393A-90EB-FE4B-B628-CC236A1262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6144" y="2854152"/>
            <a:ext cx="1990204" cy="9052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x-non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21286CA-9C41-8A4F-AE13-C2186B8BB5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19329" y="1866305"/>
            <a:ext cx="25673" cy="2018109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4C9872-0595-1547-B65D-631D6D829AA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27164" y="1672084"/>
            <a:ext cx="148791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653FF5-8896-D448-9374-FB416FEC128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7214" y="1672084"/>
            <a:ext cx="1897559" cy="17859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3001" name="TextBox 10">
            <a:extLst>
              <a:ext uri="{FF2B5EF4-FFF2-40B4-BE49-F238E27FC236}">
                <a16:creationId xmlns:a16="http://schemas.microsoft.com/office/drawing/2014/main" id="{D604BB52-AAD7-744A-A22A-283F71CE5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004" y="1252389"/>
            <a:ext cx="372216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x-none" sz="1687"/>
              <a:t>z</a:t>
            </a:r>
            <a:r>
              <a:rPr lang="en-US" altLang="x-none" sz="1687" baseline="-25000"/>
              <a:t>1</a:t>
            </a:r>
            <a:endParaRPr lang="en-US" altLang="x-none" sz="1687"/>
          </a:p>
        </p:txBody>
      </p:sp>
      <p:sp>
        <p:nvSpPr>
          <p:cNvPr id="213002" name="TextBox 11">
            <a:extLst>
              <a:ext uri="{FF2B5EF4-FFF2-40B4-BE49-F238E27FC236}">
                <a16:creationId xmlns:a16="http://schemas.microsoft.com/office/drawing/2014/main" id="{5A17E181-22FE-C84C-B553-0FFC80908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597" y="1289224"/>
            <a:ext cx="372216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x-none" sz="1687"/>
              <a:t>z</a:t>
            </a:r>
            <a:r>
              <a:rPr lang="en-US" altLang="x-none" sz="1687" baseline="-25000"/>
              <a:t>2</a:t>
            </a:r>
            <a:endParaRPr lang="en-US" altLang="x-none" sz="1687"/>
          </a:p>
        </p:txBody>
      </p:sp>
      <p:sp>
        <p:nvSpPr>
          <p:cNvPr id="213003" name="Line 33">
            <a:extLst>
              <a:ext uri="{FF2B5EF4-FFF2-40B4-BE49-F238E27FC236}">
                <a16:creationId xmlns:a16="http://schemas.microsoft.com/office/drawing/2014/main" id="{14F8BBFA-C971-1544-85B0-1A53D1C8E0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5074" y="2049364"/>
            <a:ext cx="1929928" cy="8047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x-none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8C609C-B20E-F248-9D0A-AC931F40CA5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52837" y="1857375"/>
            <a:ext cx="25673" cy="2018109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13005" name="TextBox 1">
            <a:extLst>
              <a:ext uri="{FF2B5EF4-FFF2-40B4-BE49-F238E27FC236}">
                <a16:creationId xmlns:a16="http://schemas.microsoft.com/office/drawing/2014/main" id="{74CC8736-8D46-634B-95A0-7059D9825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642" y="492249"/>
            <a:ext cx="2768707" cy="52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x-none" sz="2812">
                <a:solidFill>
                  <a:srgbClr val="0000FF"/>
                </a:solidFill>
              </a:rPr>
              <a:t>Imaging System</a:t>
            </a:r>
          </a:p>
        </p:txBody>
      </p:sp>
      <p:graphicFrame>
        <p:nvGraphicFramePr>
          <p:cNvPr id="213006" name="Object 2">
            <a:extLst>
              <a:ext uri="{FF2B5EF4-FFF2-40B4-BE49-F238E27FC236}">
                <a16:creationId xmlns:a16="http://schemas.microsoft.com/office/drawing/2014/main" id="{966EB5B6-E236-2141-AE8B-370DBDA1FD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2838" y="4488285"/>
          <a:ext cx="2734717" cy="996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58900" imgH="495300" progId="Equation.DSMT4">
                  <p:embed/>
                </p:oleObj>
              </mc:Choice>
              <mc:Fallback>
                <p:oleObj name="Equation" r:id="rId3" imgW="1358900" imgH="495300" progId="Equation.DSMT4">
                  <p:embed/>
                  <p:pic>
                    <p:nvPicPr>
                      <p:cNvPr id="213006" name="Object 2">
                        <a:extLst>
                          <a:ext uri="{FF2B5EF4-FFF2-40B4-BE49-F238E27FC236}">
                            <a16:creationId xmlns:a16="http://schemas.microsoft.com/office/drawing/2014/main" id="{966EB5B6-E236-2141-AE8B-370DBDA1FD8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2838" y="4488285"/>
                        <a:ext cx="2734717" cy="996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loud 15">
            <a:extLst>
              <a:ext uri="{FF2B5EF4-FFF2-40B4-BE49-F238E27FC236}">
                <a16:creationId xmlns:a16="http://schemas.microsoft.com/office/drawing/2014/main" id="{B164969E-3308-B042-A054-070DD6A80A2A}"/>
              </a:ext>
            </a:extLst>
          </p:cNvPr>
          <p:cNvSpPr/>
          <p:nvPr/>
        </p:nvSpPr>
        <p:spPr bwMode="auto">
          <a:xfrm>
            <a:off x="2952378" y="2264792"/>
            <a:ext cx="252264" cy="1214438"/>
          </a:xfrm>
          <a:prstGeom prst="cloud">
            <a:avLst/>
          </a:prstGeom>
          <a:solidFill>
            <a:srgbClr val="CCFFCC">
              <a:alpha val="42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213008" name="TextBox 1">
            <a:extLst>
              <a:ext uri="{FF2B5EF4-FFF2-40B4-BE49-F238E27FC236}">
                <a16:creationId xmlns:a16="http://schemas.microsoft.com/office/drawing/2014/main" id="{29E4A766-655C-CB4F-B634-01FA602AC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669" y="-261193"/>
            <a:ext cx="184731" cy="351956"/>
          </a:xfrm>
          <a:prstGeom prst="rect">
            <a:avLst/>
          </a:prstGeom>
          <a:solidFill>
            <a:srgbClr val="C0504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endParaRPr lang="x-none" altLang="x-none" sz="1687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B34D75-2422-F948-B937-3ECD73AFD2C7}"/>
              </a:ext>
            </a:extLst>
          </p:cNvPr>
          <p:cNvCxnSpPr/>
          <p:nvPr/>
        </p:nvCxnSpPr>
        <p:spPr bwMode="auto">
          <a:xfrm>
            <a:off x="1331640" y="2568402"/>
            <a:ext cx="1164208" cy="0"/>
          </a:xfrm>
          <a:prstGeom prst="straightConnector1">
            <a:avLst/>
          </a:prstGeom>
          <a:solidFill>
            <a:srgbClr val="4F81BD"/>
          </a:solidFill>
          <a:ln w="57150" cap="flat" cmpd="sng" algn="ctr">
            <a:solidFill>
              <a:srgbClr val="F8650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A2AAF51-BC5F-EF4F-8ACA-AC87073CB893}"/>
              </a:ext>
            </a:extLst>
          </p:cNvPr>
          <p:cNvCxnSpPr/>
          <p:nvPr/>
        </p:nvCxnSpPr>
        <p:spPr bwMode="auto">
          <a:xfrm>
            <a:off x="1331640" y="2872011"/>
            <a:ext cx="1164208" cy="0"/>
          </a:xfrm>
          <a:prstGeom prst="straightConnector1">
            <a:avLst/>
          </a:prstGeom>
          <a:solidFill>
            <a:srgbClr val="4F81BD"/>
          </a:solidFill>
          <a:ln w="57150" cap="flat" cmpd="sng" algn="ctr">
            <a:solidFill>
              <a:srgbClr val="F8650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9074B43-F88F-0247-9CAE-A879B0757E55}"/>
              </a:ext>
            </a:extLst>
          </p:cNvPr>
          <p:cNvCxnSpPr/>
          <p:nvPr/>
        </p:nvCxnSpPr>
        <p:spPr bwMode="auto">
          <a:xfrm>
            <a:off x="1331640" y="3175620"/>
            <a:ext cx="1164208" cy="0"/>
          </a:xfrm>
          <a:prstGeom prst="straightConnector1">
            <a:avLst/>
          </a:prstGeom>
          <a:solidFill>
            <a:srgbClr val="4F81BD"/>
          </a:solidFill>
          <a:ln w="57150" cap="flat" cmpd="sng" algn="ctr">
            <a:solidFill>
              <a:srgbClr val="F8650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Cloud 22">
            <a:extLst>
              <a:ext uri="{FF2B5EF4-FFF2-40B4-BE49-F238E27FC236}">
                <a16:creationId xmlns:a16="http://schemas.microsoft.com/office/drawing/2014/main" id="{871273E8-37E6-E34B-BAD3-153C4AC52EF4}"/>
              </a:ext>
            </a:extLst>
          </p:cNvPr>
          <p:cNvSpPr/>
          <p:nvPr/>
        </p:nvSpPr>
        <p:spPr bwMode="auto">
          <a:xfrm flipV="1">
            <a:off x="6242968" y="2213447"/>
            <a:ext cx="353839" cy="1317129"/>
          </a:xfrm>
          <a:prstGeom prst="cloud">
            <a:avLst/>
          </a:prstGeom>
          <a:solidFill>
            <a:srgbClr val="CCFFCC">
              <a:alpha val="42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213013" name="TextBox 25">
            <a:extLst>
              <a:ext uri="{FF2B5EF4-FFF2-40B4-BE49-F238E27FC236}">
                <a16:creationId xmlns:a16="http://schemas.microsoft.com/office/drawing/2014/main" id="{2F43C9FE-D308-AD49-8A07-3D1D26568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5142" y="3226966"/>
            <a:ext cx="1088760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x-none" sz="2531">
                <a:solidFill>
                  <a:srgbClr val="0000FF"/>
                </a:solidFill>
              </a:rPr>
              <a:t>Image</a:t>
            </a:r>
          </a:p>
        </p:txBody>
      </p:sp>
      <p:sp>
        <p:nvSpPr>
          <p:cNvPr id="213014" name="TextBox 26">
            <a:extLst>
              <a:ext uri="{FF2B5EF4-FFF2-40B4-BE49-F238E27FC236}">
                <a16:creationId xmlns:a16="http://schemas.microsoft.com/office/drawing/2014/main" id="{751A50A6-3C98-EF4A-B570-084C46568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205" y="3732610"/>
            <a:ext cx="1122423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x-none" sz="2531">
                <a:solidFill>
                  <a:srgbClr val="0000FF"/>
                </a:solidFill>
              </a:rPr>
              <a:t>Object</a:t>
            </a:r>
          </a:p>
        </p:txBody>
      </p:sp>
      <p:sp>
        <p:nvSpPr>
          <p:cNvPr id="213015" name="TextBox 28">
            <a:extLst>
              <a:ext uri="{FF2B5EF4-FFF2-40B4-BE49-F238E27FC236}">
                <a16:creationId xmlns:a16="http://schemas.microsoft.com/office/drawing/2014/main" id="{3E3D8835-7F70-5D44-853D-C160E6C2C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41" y="1504653"/>
            <a:ext cx="1829347" cy="48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r>
              <a:rPr lang="en-US" altLang="x-none" sz="2531">
                <a:solidFill>
                  <a:srgbClr val="0000FF"/>
                </a:solidFill>
              </a:rPr>
              <a:t>Illumination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D44B1C-E55D-DE46-898E-9941D5826CF4}"/>
              </a:ext>
            </a:extLst>
          </p:cNvPr>
          <p:cNvCxnSpPr>
            <a:stCxn id="213014" idx="0"/>
          </p:cNvCxnSpPr>
          <p:nvPr/>
        </p:nvCxnSpPr>
        <p:spPr bwMode="auto">
          <a:xfrm flipV="1">
            <a:off x="2551417" y="3378771"/>
            <a:ext cx="299386" cy="353839"/>
          </a:xfrm>
          <a:prstGeom prst="straightConnector1">
            <a:avLst/>
          </a:prstGeom>
          <a:solidFill>
            <a:srgbClr val="4F81B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236C9E-21DD-F243-8706-1C70C90E4717}"/>
              </a:ext>
            </a:extLst>
          </p:cNvPr>
          <p:cNvCxnSpPr/>
          <p:nvPr/>
        </p:nvCxnSpPr>
        <p:spPr bwMode="auto">
          <a:xfrm>
            <a:off x="1281410" y="1961183"/>
            <a:ext cx="202035" cy="455414"/>
          </a:xfrm>
          <a:prstGeom prst="straightConnector1">
            <a:avLst/>
          </a:prstGeom>
          <a:solidFill>
            <a:srgbClr val="4F81B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4023" name="Straight Arrow Connector 214022">
            <a:extLst>
              <a:ext uri="{FF2B5EF4-FFF2-40B4-BE49-F238E27FC236}">
                <a16:creationId xmlns:a16="http://schemas.microsoft.com/office/drawing/2014/main" id="{EBA56E92-FA8A-294F-A452-C2F877249649}"/>
              </a:ext>
            </a:extLst>
          </p:cNvPr>
          <p:cNvCxnSpPr>
            <a:stCxn id="213013" idx="1"/>
          </p:cNvCxnSpPr>
          <p:nvPr/>
        </p:nvCxnSpPr>
        <p:spPr bwMode="auto">
          <a:xfrm flipH="1" flipV="1">
            <a:off x="6698382" y="3175621"/>
            <a:ext cx="506760" cy="292245"/>
          </a:xfrm>
          <a:prstGeom prst="straightConnector1">
            <a:avLst/>
          </a:prstGeom>
          <a:solidFill>
            <a:srgbClr val="4F81B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0039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77C3F5-016A-0FD7-8073-A9C82B382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61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95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2007</TotalTime>
  <Words>624</Words>
  <Application>Microsoft Macintosh PowerPoint</Application>
  <PresentationFormat>On-screen Show (4:3)</PresentationFormat>
  <Paragraphs>204</Paragraphs>
  <Slides>45</Slides>
  <Notes>13</Notes>
  <HiddenSlides>0</HiddenSlides>
  <MMClips>5</MMClips>
  <ScaleCrop>false</ScaleCrop>
  <HeadingPairs>
    <vt:vector size="10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ＭＳ Ｐゴシック</vt:lpstr>
      <vt:lpstr>Arial</vt:lpstr>
      <vt:lpstr>Calibri</vt:lpstr>
      <vt:lpstr>Cambria</vt:lpstr>
      <vt:lpstr>Cambria Math</vt:lpstr>
      <vt:lpstr>Canela Bold</vt:lpstr>
      <vt:lpstr>Canela Text Regular</vt:lpstr>
      <vt:lpstr>Graphik-SemiboldItalic</vt:lpstr>
      <vt:lpstr>Times New Roman</vt:lpstr>
      <vt:lpstr>Office Theme</vt:lpstr>
      <vt:lpstr>file:///Users/psaltis/Documents/My%2520stuff/teaching/2020_Imaging_optis/week%25232/Macintosh%2520HD:Users:psaltis:Documents:My%2520stuff:classes:Optical_Wave_Propagation:2013:Lecture1:lecture1.docx!OLE_LINK4</vt:lpstr>
      <vt:lpstr>Equation</vt:lpstr>
      <vt:lpstr>PowerPoint Presentation</vt:lpstr>
      <vt:lpstr>Computational Optical Imaging  </vt:lpstr>
      <vt:lpstr>PowerPoint Presentation</vt:lpstr>
      <vt:lpstr>PowerPoint Presentation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Diffraction of circular aperture x-z plus xy-z plots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 Force chart</vt:lpstr>
    </vt:vector>
  </TitlesOfParts>
  <Manager/>
  <Company>EPFL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Adminioa</dc:creator>
  <cp:keywords/>
  <dc:description/>
  <cp:lastModifiedBy>Demetri Psaltis</cp:lastModifiedBy>
  <cp:revision>355</cp:revision>
  <cp:lastPrinted>2022-02-25T08:42:26Z</cp:lastPrinted>
  <dcterms:created xsi:type="dcterms:W3CDTF">2013-09-17T17:52:29Z</dcterms:created>
  <dcterms:modified xsi:type="dcterms:W3CDTF">2025-02-21T04:25:55Z</dcterms:modified>
  <cp:category/>
</cp:coreProperties>
</file>